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6a349431b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93" name="Google Shape;93;g86a349431b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188" name="Google Shape;18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198" name="Google Shape;19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Jarett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Jarett</a:t>
            </a:r>
            <a:endParaRPr/>
          </a:p>
        </p:txBody>
      </p:sp>
      <p:sp>
        <p:nvSpPr>
          <p:cNvPr id="214" name="Google Shape;21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223" name="Google Shape;22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a:p>
            <a:pPr indent="0" lvl="0" marL="0" rtl="0" algn="l">
              <a:lnSpc>
                <a:spcPct val="100000"/>
              </a:lnSpc>
              <a:spcBef>
                <a:spcPts val="0"/>
              </a:spcBef>
              <a:spcAft>
                <a:spcPts val="0"/>
              </a:spcAft>
              <a:buClr>
                <a:schemeClr val="dk1"/>
              </a:buClr>
              <a:buSzPts val="1200"/>
              <a:buFont typeface="Calibri"/>
              <a:buNone/>
            </a:pPr>
            <a:r>
              <a:rPr lang="en-US"/>
              <a:t>Needs Updated</a:t>
            </a:r>
            <a:endParaRPr/>
          </a:p>
        </p:txBody>
      </p:sp>
      <p:sp>
        <p:nvSpPr>
          <p:cNvPr id="253" name="Google Shape;25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260" name="Google Shape;26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Jarett</a:t>
            </a:r>
            <a:endParaRPr/>
          </a:p>
        </p:txBody>
      </p:sp>
      <p:sp>
        <p:nvSpPr>
          <p:cNvPr id="270" name="Google Shape;27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Jarett</a:t>
            </a:r>
            <a:endParaRPr/>
          </a:p>
        </p:txBody>
      </p:sp>
      <p:sp>
        <p:nvSpPr>
          <p:cNvPr id="300" name="Google Shape;30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Jarett</a:t>
            </a:r>
            <a:endParaRPr/>
          </a:p>
        </p:txBody>
      </p:sp>
      <p:sp>
        <p:nvSpPr>
          <p:cNvPr id="310" name="Google Shape;31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Jarett</a:t>
            </a:r>
            <a:endParaRPr/>
          </a:p>
        </p:txBody>
      </p:sp>
      <p:sp>
        <p:nvSpPr>
          <p:cNvPr id="106" name="Google Shape;10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Jarett</a:t>
            </a:r>
            <a:endParaRPr/>
          </a:p>
          <a:p>
            <a:pPr indent="0" lvl="0" marL="0" rtl="0" algn="l">
              <a:lnSpc>
                <a:spcPct val="100000"/>
              </a:lnSpc>
              <a:spcBef>
                <a:spcPts val="0"/>
              </a:spcBef>
              <a:spcAft>
                <a:spcPts val="0"/>
              </a:spcAft>
              <a:buClr>
                <a:schemeClr val="dk1"/>
              </a:buClr>
              <a:buSzPts val="1200"/>
              <a:buFont typeface="Calibri"/>
              <a:buNone/>
            </a:pPr>
            <a:r>
              <a:rPr lang="en-US"/>
              <a:t>Needs Updated</a:t>
            </a:r>
            <a:endParaRPr/>
          </a:p>
        </p:txBody>
      </p:sp>
      <p:sp>
        <p:nvSpPr>
          <p:cNvPr id="320" name="Google Shape;32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30" name="Google Shape;33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Denise</a:t>
            </a:r>
            <a:endParaRPr/>
          </a:p>
        </p:txBody>
      </p:sp>
      <p:sp>
        <p:nvSpPr>
          <p:cNvPr id="340" name="Google Shape;34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Denise</a:t>
            </a:r>
            <a:endParaRPr/>
          </a:p>
        </p:txBody>
      </p:sp>
      <p:sp>
        <p:nvSpPr>
          <p:cNvPr id="370" name="Google Shape;37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Denise</a:t>
            </a:r>
            <a:endParaRPr/>
          </a:p>
        </p:txBody>
      </p:sp>
      <p:sp>
        <p:nvSpPr>
          <p:cNvPr id="379" name="Google Shape;37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26: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Brian</a:t>
            </a:r>
            <a:endParaRPr b="0" i="0" sz="1200" u="none" cap="none" strike="noStrike">
              <a:solidFill>
                <a:schemeClr val="dk1"/>
              </a:solidFill>
              <a:latin typeface="Calibri"/>
              <a:ea typeface="Calibri"/>
              <a:cs typeface="Calibri"/>
              <a:sym typeface="Calibri"/>
            </a:endParaRPr>
          </a:p>
        </p:txBody>
      </p:sp>
      <p:sp>
        <p:nvSpPr>
          <p:cNvPr id="389" name="Google Shape;389;p26:notes"/>
          <p:cNvSpPr txBox="1"/>
          <p:nvPr>
            <p:ph idx="12" type="sldNum"/>
          </p:nvPr>
        </p:nvSpPr>
        <p:spPr>
          <a:xfrm>
            <a:off x="3884614" y="8685214"/>
            <a:ext cx="2971800" cy="457200"/>
          </a:xfrm>
          <a:prstGeom prst="rect">
            <a:avLst/>
          </a:prstGeom>
          <a:noFill/>
          <a:ln>
            <a:noFill/>
          </a:ln>
        </p:spPr>
        <p:txBody>
          <a:bodyPr anchorCtr="0" anchor="b" bIns="45650" lIns="91300" spcFirstLastPara="1" rIns="91300" wrap="square" tIns="4565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27: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Use key terms from the job ad and incorporate them into the students resume (priority)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Then go into word banks with AZCIS</a:t>
            </a:r>
            <a:endParaRPr b="0" i="0" sz="1200" u="none" cap="none" strike="noStrike">
              <a:solidFill>
                <a:schemeClr val="dk1"/>
              </a:solidFill>
              <a:latin typeface="Calibri"/>
              <a:ea typeface="Calibri"/>
              <a:cs typeface="Calibri"/>
              <a:sym typeface="Calibri"/>
            </a:endParaRPr>
          </a:p>
        </p:txBody>
      </p:sp>
      <p:sp>
        <p:nvSpPr>
          <p:cNvPr id="395" name="Google Shape;395;p27:notes"/>
          <p:cNvSpPr txBox="1"/>
          <p:nvPr>
            <p:ph idx="12" type="sldNum"/>
          </p:nvPr>
        </p:nvSpPr>
        <p:spPr>
          <a:xfrm>
            <a:off x="3884614" y="8685214"/>
            <a:ext cx="2971800" cy="457200"/>
          </a:xfrm>
          <a:prstGeom prst="rect">
            <a:avLst/>
          </a:prstGeom>
          <a:noFill/>
          <a:ln>
            <a:noFill/>
          </a:ln>
        </p:spPr>
        <p:txBody>
          <a:bodyPr anchorCtr="0" anchor="b" bIns="45650" lIns="91300" spcFirstLastPara="1" rIns="91300" wrap="square" tIns="4565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28: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Use key terms from the job ad and incorporate them into the students resume (priority)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Then go into word banks with AZCIS</a:t>
            </a:r>
            <a:endParaRPr b="0" i="0" sz="1200" u="none" cap="none" strike="noStrike">
              <a:solidFill>
                <a:schemeClr val="dk1"/>
              </a:solidFill>
              <a:latin typeface="Calibri"/>
              <a:ea typeface="Calibri"/>
              <a:cs typeface="Calibri"/>
              <a:sym typeface="Calibri"/>
            </a:endParaRPr>
          </a:p>
        </p:txBody>
      </p:sp>
      <p:sp>
        <p:nvSpPr>
          <p:cNvPr id="404" name="Google Shape;404;p28:notes"/>
          <p:cNvSpPr txBox="1"/>
          <p:nvPr>
            <p:ph idx="12" type="sldNum"/>
          </p:nvPr>
        </p:nvSpPr>
        <p:spPr>
          <a:xfrm>
            <a:off x="3884614" y="8685214"/>
            <a:ext cx="2971800" cy="457200"/>
          </a:xfrm>
          <a:prstGeom prst="rect">
            <a:avLst/>
          </a:prstGeom>
          <a:noFill/>
          <a:ln>
            <a:noFill/>
          </a:ln>
        </p:spPr>
        <p:txBody>
          <a:bodyPr anchorCtr="0" anchor="b" bIns="45650" lIns="91300" spcFirstLastPara="1" rIns="91300" wrap="square" tIns="4565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Leticia</a:t>
            </a:r>
            <a:endParaRPr b="0" i="0" sz="1200" u="none" cap="none" strike="noStrike">
              <a:solidFill>
                <a:schemeClr val="dk1"/>
              </a:solidFill>
              <a:latin typeface="Calibri"/>
              <a:ea typeface="Calibri"/>
              <a:cs typeface="Calibri"/>
              <a:sym typeface="Calibri"/>
            </a:endParaRPr>
          </a:p>
        </p:txBody>
      </p:sp>
      <p:sp>
        <p:nvSpPr>
          <p:cNvPr id="411" name="Google Shape;41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425" name="Google Shape;42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122" name="Google Shape;12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134" name="Google Shape;13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146" name="Google Shape;1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158" name="Google Shape;15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168" name="Google Shape;16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Leticia</a:t>
            </a:r>
            <a:endParaRPr/>
          </a:p>
        </p:txBody>
      </p:sp>
      <p:sp>
        <p:nvSpPr>
          <p:cNvPr id="178" name="Google Shape;17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31" name="Shape 31"/>
        <p:cNvGrpSpPr/>
        <p:nvPr/>
      </p:nvGrpSpPr>
      <p:grpSpPr>
        <a:xfrm>
          <a:off x="0" y="0"/>
          <a:ext cx="0" cy="0"/>
          <a:chOff x="0" y="0"/>
          <a:chExt cx="0" cy="0"/>
        </a:xfrm>
      </p:grpSpPr>
      <p:pic>
        <p:nvPicPr>
          <p:cNvPr descr="LAYERED FILES.jpg" id="32" name="Google Shape;32;p5"/>
          <p:cNvPicPr preferRelativeResize="0"/>
          <p:nvPr/>
        </p:nvPicPr>
        <p:blipFill rotWithShape="1">
          <a:blip r:embed="rId2">
            <a:alphaModFix/>
          </a:blip>
          <a:srcRect b="0" l="0" r="0" t="0"/>
          <a:stretch/>
        </p:blipFill>
        <p:spPr>
          <a:xfrm>
            <a:off x="1" y="0"/>
            <a:ext cx="9143999" cy="6858000"/>
          </a:xfrm>
          <a:prstGeom prst="rect">
            <a:avLst/>
          </a:prstGeom>
          <a:noFill/>
          <a:ln>
            <a:noFill/>
          </a:ln>
        </p:spPr>
      </p:pic>
      <p:sp>
        <p:nvSpPr>
          <p:cNvPr id="33" name="Google Shape;33;p5"/>
          <p:cNvSpPr txBox="1"/>
          <p:nvPr>
            <p:ph type="title"/>
          </p:nvPr>
        </p:nvSpPr>
        <p:spPr>
          <a:xfrm>
            <a:off x="886689" y="1752457"/>
            <a:ext cx="10972800" cy="11432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lt1"/>
              </a:buClr>
              <a:buSzPts val="3800"/>
              <a:buFont typeface="Arial"/>
              <a:buNone/>
              <a:defRPr b="0" i="0" sz="5067"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1_Two Content">
    <p:spTree>
      <p:nvGrpSpPr>
        <p:cNvPr id="41" name="Shape 41"/>
        <p:cNvGrpSpPr/>
        <p:nvPr/>
      </p:nvGrpSpPr>
      <p:grpSpPr>
        <a:xfrm>
          <a:off x="0" y="0"/>
          <a:ext cx="0" cy="0"/>
          <a:chOff x="0" y="0"/>
          <a:chExt cx="0" cy="0"/>
        </a:xfrm>
      </p:grpSpPr>
      <p:pic>
        <p:nvPicPr>
          <p:cNvPr descr="bar_ARROW_HEADER_long.png" id="42" name="Google Shape;42;p7"/>
          <p:cNvPicPr preferRelativeResize="0"/>
          <p:nvPr/>
        </p:nvPicPr>
        <p:blipFill rotWithShape="1">
          <a:blip r:embed="rId2">
            <a:alphaModFix/>
          </a:blip>
          <a:srcRect b="0" l="0" r="0" t="0"/>
          <a:stretch/>
        </p:blipFill>
        <p:spPr>
          <a:xfrm>
            <a:off x="541861" y="836500"/>
            <a:ext cx="8737607" cy="1100939"/>
          </a:xfrm>
          <a:prstGeom prst="rect">
            <a:avLst/>
          </a:prstGeom>
          <a:noFill/>
          <a:ln>
            <a:noFill/>
          </a:ln>
        </p:spPr>
      </p:pic>
      <p:sp>
        <p:nvSpPr>
          <p:cNvPr id="43" name="Google Shape;43;p7"/>
          <p:cNvSpPr txBox="1"/>
          <p:nvPr>
            <p:ph type="title"/>
          </p:nvPr>
        </p:nvSpPr>
        <p:spPr>
          <a:xfrm>
            <a:off x="1991549" y="1066269"/>
            <a:ext cx="9408800" cy="5840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lt1"/>
              </a:buClr>
              <a:buSzPts val="3800"/>
              <a:buFont typeface="Arial"/>
              <a:buNone/>
              <a:defRPr b="0" i="0" sz="5067"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p:txBody>
      </p:sp>
      <p:sp>
        <p:nvSpPr>
          <p:cNvPr id="44" name="Google Shape;44;p7"/>
          <p:cNvSpPr txBox="1"/>
          <p:nvPr>
            <p:ph idx="1" type="body"/>
          </p:nvPr>
        </p:nvSpPr>
        <p:spPr>
          <a:xfrm>
            <a:off x="1935103" y="2047088"/>
            <a:ext cx="9408800" cy="15080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640"/>
              </a:spcBef>
              <a:spcAft>
                <a:spcPts val="0"/>
              </a:spcAft>
              <a:buClr>
                <a:srgbClr val="F7941E"/>
              </a:buClr>
              <a:buSzPts val="2400"/>
              <a:buFont typeface="Arial"/>
              <a:buNone/>
              <a:defRPr b="0" i="0" sz="3200" u="none" cap="none" strike="noStrike">
                <a:solidFill>
                  <a:srgbClr val="F7941E"/>
                </a:solidFill>
                <a:latin typeface="Arial"/>
                <a:ea typeface="Arial"/>
                <a:cs typeface="Arial"/>
                <a:sym typeface="Arial"/>
              </a:defRPr>
            </a:lvl1pPr>
            <a:lvl2pPr indent="-228600" lvl="1" marL="914400" marR="0" algn="l">
              <a:lnSpc>
                <a:spcPct val="90000"/>
              </a:lnSpc>
              <a:spcBef>
                <a:spcPts val="853"/>
              </a:spcBef>
              <a:spcAft>
                <a:spcPts val="0"/>
              </a:spcAft>
              <a:buClr>
                <a:schemeClr val="lt1"/>
              </a:buClr>
              <a:buSzPts val="3200"/>
              <a:buFont typeface="Arial"/>
              <a:buNone/>
              <a:defRPr b="0" i="0" sz="4267" u="none" cap="none" strike="noStrike">
                <a:solidFill>
                  <a:schemeClr val="lt1"/>
                </a:solidFill>
                <a:latin typeface="Arial"/>
                <a:ea typeface="Arial"/>
                <a:cs typeface="Arial"/>
                <a:sym typeface="Arial"/>
              </a:defRPr>
            </a:lvl2pPr>
            <a:lvl3pPr indent="-228600" lvl="2" marL="1371600" marR="0" algn="l">
              <a:lnSpc>
                <a:spcPct val="90000"/>
              </a:lnSpc>
              <a:spcBef>
                <a:spcPts val="800"/>
              </a:spcBef>
              <a:spcAft>
                <a:spcPts val="0"/>
              </a:spcAft>
              <a:buClr>
                <a:srgbClr val="F7941E"/>
              </a:buClr>
              <a:buSzPts val="3000"/>
              <a:buFont typeface="Arial"/>
              <a:buNone/>
              <a:defRPr b="0" i="0" sz="4000" u="none" cap="none" strike="noStrike">
                <a:solidFill>
                  <a:srgbClr val="F7941E"/>
                </a:solidFill>
                <a:latin typeface="Arial"/>
                <a:ea typeface="Arial"/>
                <a:cs typeface="Arial"/>
                <a:sym typeface="Arial"/>
              </a:defRPr>
            </a:lvl3pPr>
            <a:lvl4pPr indent="-228600" lvl="3" marL="1828800" marR="0" algn="l">
              <a:lnSpc>
                <a:spcPct val="90000"/>
              </a:lnSpc>
              <a:spcBef>
                <a:spcPts val="533"/>
              </a:spcBef>
              <a:spcAft>
                <a:spcPts val="0"/>
              </a:spcAft>
              <a:buClr>
                <a:srgbClr val="FFFFFF"/>
              </a:buClr>
              <a:buSzPts val="2000"/>
              <a:buFont typeface="Arial"/>
              <a:buNone/>
              <a:defRPr b="0" i="0" sz="2667" u="none" cap="none" strike="noStrike">
                <a:solidFill>
                  <a:srgbClr val="FFFFFF"/>
                </a:solidFill>
                <a:latin typeface="Arial"/>
                <a:ea typeface="Arial"/>
                <a:cs typeface="Arial"/>
                <a:sym typeface="Arial"/>
              </a:defRPr>
            </a:lvl4pPr>
            <a:lvl5pPr indent="-228600" lvl="4" marL="2286000" marR="0" algn="l">
              <a:lnSpc>
                <a:spcPct val="90000"/>
              </a:lnSpc>
              <a:spcBef>
                <a:spcPts val="533"/>
              </a:spcBef>
              <a:spcAft>
                <a:spcPts val="0"/>
              </a:spcAft>
              <a:buClr>
                <a:srgbClr val="F7941E"/>
              </a:buClr>
              <a:buSzPts val="2000"/>
              <a:buFont typeface="Arial"/>
              <a:buNone/>
              <a:defRPr b="0" i="0" sz="2667" u="none" cap="none" strike="noStrike">
                <a:solidFill>
                  <a:srgbClr val="F7941E"/>
                </a:solidFill>
                <a:latin typeface="Arial"/>
                <a:ea typeface="Arial"/>
                <a:cs typeface="Arial"/>
                <a:sym typeface="Arial"/>
              </a:defRPr>
            </a:lvl5pPr>
            <a:lvl6pPr indent="-355600" lvl="5" marL="2743200" marR="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0.jpg"/><Relationship Id="rId7"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9.png"/><Relationship Id="rId13" Type="http://schemas.openxmlformats.org/officeDocument/2006/relationships/image" Target="../media/image25.png"/><Relationship Id="rId12"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9.png"/><Relationship Id="rId9" Type="http://schemas.openxmlformats.org/officeDocument/2006/relationships/image" Target="../media/image21.png"/><Relationship Id="rId15" Type="http://schemas.openxmlformats.org/officeDocument/2006/relationships/image" Target="../media/image28.png"/><Relationship Id="rId14" Type="http://schemas.openxmlformats.org/officeDocument/2006/relationships/image" Target="../media/image17.png"/><Relationship Id="rId17" Type="http://schemas.openxmlformats.org/officeDocument/2006/relationships/image" Target="../media/image27.png"/><Relationship Id="rId16" Type="http://schemas.openxmlformats.org/officeDocument/2006/relationships/image" Target="../media/image23.png"/><Relationship Id="rId5" Type="http://schemas.openxmlformats.org/officeDocument/2006/relationships/image" Target="../media/image13.jp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19.png"/><Relationship Id="rId13" Type="http://schemas.openxmlformats.org/officeDocument/2006/relationships/image" Target="../media/image26.png"/><Relationship Id="rId12"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9.png"/><Relationship Id="rId9" Type="http://schemas.openxmlformats.org/officeDocument/2006/relationships/image" Target="../media/image21.png"/><Relationship Id="rId15" Type="http://schemas.openxmlformats.org/officeDocument/2006/relationships/image" Target="../media/image28.png"/><Relationship Id="rId14" Type="http://schemas.openxmlformats.org/officeDocument/2006/relationships/image" Target="../media/image17.png"/><Relationship Id="rId17" Type="http://schemas.openxmlformats.org/officeDocument/2006/relationships/image" Target="../media/image27.png"/><Relationship Id="rId16" Type="http://schemas.openxmlformats.org/officeDocument/2006/relationships/image" Target="../media/image30.png"/><Relationship Id="rId5" Type="http://schemas.openxmlformats.org/officeDocument/2006/relationships/image" Target="../media/image13.jp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9.png"/><Relationship Id="rId13" Type="http://schemas.openxmlformats.org/officeDocument/2006/relationships/image" Target="../media/image25.png"/><Relationship Id="rId12"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image" Target="../media/image9.png"/><Relationship Id="rId9" Type="http://schemas.openxmlformats.org/officeDocument/2006/relationships/image" Target="../media/image21.png"/><Relationship Id="rId15" Type="http://schemas.openxmlformats.org/officeDocument/2006/relationships/image" Target="../media/image28.png"/><Relationship Id="rId14" Type="http://schemas.openxmlformats.org/officeDocument/2006/relationships/image" Target="../media/image17.png"/><Relationship Id="rId17" Type="http://schemas.openxmlformats.org/officeDocument/2006/relationships/image" Target="../media/image27.png"/><Relationship Id="rId16" Type="http://schemas.openxmlformats.org/officeDocument/2006/relationships/image" Target="../media/image23.png"/><Relationship Id="rId5" Type="http://schemas.openxmlformats.org/officeDocument/2006/relationships/image" Target="../media/image13.jp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2.jpg"/></Relationships>
</file>

<file path=ppt/slides/_rels/slide28.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9.png"/><Relationship Id="rId9" Type="http://schemas.openxmlformats.org/officeDocument/2006/relationships/image" Target="../media/image35.png"/><Relationship Id="rId5" Type="http://schemas.openxmlformats.org/officeDocument/2006/relationships/image" Target="../media/image6.png"/><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youtu.be/G5gDfP9_jgA" TargetMode="External"/><Relationship Id="rId5" Type="http://schemas.openxmlformats.org/officeDocument/2006/relationships/hyperlink" Target="http://www.youtube.com/watch?v=G5gDfP9_jgA" TargetMode="External"/><Relationship Id="rId6"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6" name="Google Shape;96;p15"/>
          <p:cNvSpPr/>
          <p:nvPr/>
        </p:nvSpPr>
        <p:spPr>
          <a:xfrm>
            <a:off x="3439200" y="732375"/>
            <a:ext cx="5440500" cy="892800"/>
          </a:xfrm>
          <a:prstGeom prst="rect">
            <a:avLst/>
          </a:prstGeom>
          <a:noFill/>
          <a:ln>
            <a:noFill/>
          </a:ln>
        </p:spPr>
        <p:txBody>
          <a:bodyPr anchorCtr="0" anchor="t" bIns="0" lIns="0" spcFirstLastPara="1" rIns="28575" wrap="square" tIns="0">
            <a:noAutofit/>
          </a:bodyPr>
          <a:lstStyle/>
          <a:p>
            <a:pPr indent="0" lvl="0" marL="0" marR="0" rtl="0" algn="l">
              <a:lnSpc>
                <a:spcPct val="100000"/>
              </a:lnSpc>
              <a:spcBef>
                <a:spcPts val="0"/>
              </a:spcBef>
              <a:spcAft>
                <a:spcPts val="0"/>
              </a:spcAft>
              <a:buClr>
                <a:srgbClr val="000000"/>
              </a:buClr>
              <a:buSzPts val="7000"/>
              <a:buFont typeface="Arial"/>
              <a:buNone/>
            </a:pPr>
            <a:r>
              <a:rPr lang="en-US" sz="7000">
                <a:solidFill>
                  <a:srgbClr val="FF7F00"/>
                </a:solidFill>
              </a:rPr>
              <a:t>Contact</a:t>
            </a:r>
            <a:r>
              <a:rPr lang="en-US" sz="7000">
                <a:solidFill>
                  <a:srgbClr val="FF7F00"/>
                </a:solidFill>
              </a:rPr>
              <a:t> Links</a:t>
            </a:r>
            <a:endParaRPr b="0" i="0" sz="7000" u="none" cap="none" strike="noStrike">
              <a:solidFill>
                <a:srgbClr val="FF7F00"/>
              </a:solidFill>
              <a:latin typeface="Arial"/>
              <a:ea typeface="Arial"/>
              <a:cs typeface="Arial"/>
              <a:sym typeface="Arial"/>
            </a:endParaRPr>
          </a:p>
        </p:txBody>
      </p:sp>
      <p:pic>
        <p:nvPicPr>
          <p:cNvPr id="97" name="Google Shape;97;p15"/>
          <p:cNvPicPr preferRelativeResize="0"/>
          <p:nvPr/>
        </p:nvPicPr>
        <p:blipFill rotWithShape="1">
          <a:blip r:embed="rId4">
            <a:alphaModFix/>
          </a:blip>
          <a:srcRect b="0" l="0" r="0" t="0"/>
          <a:stretch/>
        </p:blipFill>
        <p:spPr>
          <a:xfrm>
            <a:off x="2130388" y="660832"/>
            <a:ext cx="92700" cy="1035900"/>
          </a:xfrm>
          <a:prstGeom prst="rect">
            <a:avLst/>
          </a:prstGeom>
          <a:noFill/>
          <a:ln>
            <a:noFill/>
          </a:ln>
        </p:spPr>
      </p:pic>
      <p:pic>
        <p:nvPicPr>
          <p:cNvPr id="98" name="Google Shape;98;p15"/>
          <p:cNvPicPr preferRelativeResize="0"/>
          <p:nvPr/>
        </p:nvPicPr>
        <p:blipFill rotWithShape="1">
          <a:blip r:embed="rId5">
            <a:alphaModFix/>
          </a:blip>
          <a:srcRect b="0" l="0" r="0" t="0"/>
          <a:stretch/>
        </p:blipFill>
        <p:spPr>
          <a:xfrm>
            <a:off x="10025723" y="589282"/>
            <a:ext cx="91500" cy="1035900"/>
          </a:xfrm>
          <a:prstGeom prst="rect">
            <a:avLst/>
          </a:prstGeom>
          <a:noFill/>
          <a:ln>
            <a:noFill/>
          </a:ln>
        </p:spPr>
      </p:pic>
      <p:sp>
        <p:nvSpPr>
          <p:cNvPr id="99" name="Google Shape;99;p15"/>
          <p:cNvSpPr txBox="1"/>
          <p:nvPr/>
        </p:nvSpPr>
        <p:spPr>
          <a:xfrm>
            <a:off x="809050" y="2149775"/>
            <a:ext cx="5603700" cy="24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800">
                <a:solidFill>
                  <a:srgbClr val="FFFFFF"/>
                </a:solidFill>
              </a:rPr>
              <a:t>Stay up to date with what our FBLA chapter is up to!</a:t>
            </a:r>
            <a:endParaRPr sz="18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t/>
            </a:r>
            <a:endParaRPr sz="1800">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US" sz="1800">
                <a:solidFill>
                  <a:srgbClr val="FFFFFF"/>
                </a:solidFill>
              </a:rPr>
              <a:t>Chapter’s instagram : </a:t>
            </a:r>
            <a:r>
              <a:rPr b="1" lang="en-US" sz="1800">
                <a:solidFill>
                  <a:srgbClr val="FFFFFF"/>
                </a:solidFill>
              </a:rPr>
              <a:t>westmeccentralcoding</a:t>
            </a:r>
            <a:endParaRPr b="1" sz="1800">
              <a:solidFill>
                <a:srgbClr val="FFFFFF"/>
              </a:solidFill>
            </a:endParaRPr>
          </a:p>
          <a:p>
            <a:pPr indent="0" lvl="0" marL="457200" marR="0" rtl="0" algn="l">
              <a:lnSpc>
                <a:spcPct val="100000"/>
              </a:lnSpc>
              <a:spcBef>
                <a:spcPts val="0"/>
              </a:spcBef>
              <a:spcAft>
                <a:spcPts val="0"/>
              </a:spcAft>
              <a:buNone/>
            </a:pPr>
            <a:r>
              <a:t/>
            </a:r>
            <a:endParaRPr sz="1800">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US" sz="1800">
                <a:solidFill>
                  <a:srgbClr val="FFFFFF"/>
                </a:solidFill>
              </a:rPr>
              <a:t>Twitter: </a:t>
            </a:r>
            <a:r>
              <a:rPr b="1" lang="en-US" sz="1800">
                <a:solidFill>
                  <a:srgbClr val="FFFFFF"/>
                </a:solidFill>
              </a:rPr>
              <a:t>centralcoding</a:t>
            </a:r>
            <a:endParaRPr b="1" sz="1800">
              <a:solidFill>
                <a:srgbClr val="FFFFFF"/>
              </a:solidFill>
              <a:latin typeface="Calibri"/>
              <a:ea typeface="Calibri"/>
              <a:cs typeface="Calibri"/>
              <a:sym typeface="Calibri"/>
            </a:endParaRPr>
          </a:p>
        </p:txBody>
      </p:sp>
      <p:pic>
        <p:nvPicPr>
          <p:cNvPr id="100" name="Google Shape;100;p15"/>
          <p:cNvPicPr preferRelativeResize="0"/>
          <p:nvPr/>
        </p:nvPicPr>
        <p:blipFill>
          <a:blip r:embed="rId6">
            <a:alphaModFix/>
          </a:blip>
          <a:stretch>
            <a:fillRect/>
          </a:stretch>
        </p:blipFill>
        <p:spPr>
          <a:xfrm>
            <a:off x="7552600" y="1925988"/>
            <a:ext cx="3391200" cy="2259524"/>
          </a:xfrm>
          <a:prstGeom prst="rect">
            <a:avLst/>
          </a:prstGeom>
          <a:noFill/>
          <a:ln>
            <a:noFill/>
          </a:ln>
        </p:spPr>
      </p:pic>
      <p:sp>
        <p:nvSpPr>
          <p:cNvPr id="101" name="Google Shape;101;p15"/>
          <p:cNvSpPr txBox="1"/>
          <p:nvPr/>
        </p:nvSpPr>
        <p:spPr>
          <a:xfrm>
            <a:off x="6942800" y="4557875"/>
            <a:ext cx="4822800" cy="177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800">
                <a:solidFill>
                  <a:srgbClr val="FFFFFF"/>
                </a:solidFill>
              </a:rPr>
              <a:t>My Contact Information</a:t>
            </a:r>
            <a:endParaRPr sz="18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t/>
            </a:r>
            <a:endParaRPr sz="1800">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US" sz="1800">
                <a:solidFill>
                  <a:srgbClr val="FFFFFF"/>
                </a:solidFill>
              </a:rPr>
              <a:t>Email: </a:t>
            </a:r>
            <a:r>
              <a:rPr b="1" lang="en-US" sz="1800">
                <a:solidFill>
                  <a:srgbClr val="FFFFFF"/>
                </a:solidFill>
              </a:rPr>
              <a:t>kyle.peck@west-mec.org</a:t>
            </a:r>
            <a:endParaRPr b="1" sz="1800">
              <a:solidFill>
                <a:srgbClr val="FFFFFF"/>
              </a:solidFill>
            </a:endParaRPr>
          </a:p>
          <a:p>
            <a:pPr indent="0" lvl="0" marL="457200" marR="0" rtl="0" algn="l">
              <a:lnSpc>
                <a:spcPct val="100000"/>
              </a:lnSpc>
              <a:spcBef>
                <a:spcPts val="0"/>
              </a:spcBef>
              <a:spcAft>
                <a:spcPts val="0"/>
              </a:spcAft>
              <a:buNone/>
            </a:pPr>
            <a:r>
              <a:t/>
            </a:r>
            <a:endParaRPr sz="1800">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US" sz="1800">
                <a:solidFill>
                  <a:srgbClr val="FFFFFF"/>
                </a:solidFill>
              </a:rPr>
              <a:t>Phone: 623 - 209 - 8067</a:t>
            </a:r>
            <a:endParaRPr b="1" sz="1800">
              <a:solidFill>
                <a:srgbClr val="FFFFFF"/>
              </a:solidFill>
              <a:latin typeface="Calibri"/>
              <a:ea typeface="Calibri"/>
              <a:cs typeface="Calibri"/>
              <a:sym typeface="Calibri"/>
            </a:endParaRPr>
          </a:p>
        </p:txBody>
      </p:sp>
      <p:pic>
        <p:nvPicPr>
          <p:cNvPr id="102" name="Google Shape;102;p15"/>
          <p:cNvPicPr preferRelativeResize="0"/>
          <p:nvPr/>
        </p:nvPicPr>
        <p:blipFill>
          <a:blip r:embed="rId7">
            <a:alphaModFix/>
          </a:blip>
          <a:stretch>
            <a:fillRect/>
          </a:stretch>
        </p:blipFill>
        <p:spPr>
          <a:xfrm>
            <a:off x="2223100" y="4108650"/>
            <a:ext cx="1906676" cy="19053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4"/>
          <p:cNvPicPr preferRelativeResize="0"/>
          <p:nvPr/>
        </p:nvPicPr>
        <p:blipFill rotWithShape="1">
          <a:blip r:embed="rId3">
            <a:alphaModFix/>
          </a:blip>
          <a:srcRect b="0" l="0" r="0" t="0"/>
          <a:stretch/>
        </p:blipFill>
        <p:spPr>
          <a:xfrm>
            <a:off x="21516" y="0"/>
            <a:ext cx="12192000" cy="6858000"/>
          </a:xfrm>
          <a:prstGeom prst="rect">
            <a:avLst/>
          </a:prstGeom>
          <a:noFill/>
          <a:ln>
            <a:noFill/>
          </a:ln>
        </p:spPr>
      </p:pic>
      <p:sp>
        <p:nvSpPr>
          <p:cNvPr id="191" name="Google Shape;191;p24"/>
          <p:cNvSpPr/>
          <p:nvPr/>
        </p:nvSpPr>
        <p:spPr>
          <a:xfrm>
            <a:off x="3442744" y="732382"/>
            <a:ext cx="6707700" cy="8928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7000"/>
              <a:buFont typeface="Arial"/>
              <a:buNone/>
            </a:pPr>
            <a:r>
              <a:rPr b="0" i="0" lang="en-US" sz="7000" u="none" cap="none" strike="noStrike">
                <a:solidFill>
                  <a:srgbClr val="FF7F00"/>
                </a:solidFill>
                <a:latin typeface="Arial"/>
                <a:ea typeface="Arial"/>
                <a:cs typeface="Arial"/>
                <a:sym typeface="Arial"/>
              </a:rPr>
              <a:t>Resources</a:t>
            </a:r>
            <a:endParaRPr b="0" i="0" sz="7000" u="none" cap="none" strike="noStrike">
              <a:solidFill>
                <a:srgbClr val="FF7F00"/>
              </a:solidFill>
              <a:latin typeface="Arial"/>
              <a:ea typeface="Arial"/>
              <a:cs typeface="Arial"/>
              <a:sym typeface="Arial"/>
            </a:endParaRPr>
          </a:p>
        </p:txBody>
      </p:sp>
      <p:pic>
        <p:nvPicPr>
          <p:cNvPr id="192" name="Google Shape;192;p24"/>
          <p:cNvPicPr preferRelativeResize="0"/>
          <p:nvPr/>
        </p:nvPicPr>
        <p:blipFill rotWithShape="1">
          <a:blip r:embed="rId4">
            <a:alphaModFix/>
          </a:blip>
          <a:srcRect b="0" l="0" r="0" t="0"/>
          <a:stretch/>
        </p:blipFill>
        <p:spPr>
          <a:xfrm>
            <a:off x="3132921" y="660832"/>
            <a:ext cx="92700" cy="1035900"/>
          </a:xfrm>
          <a:prstGeom prst="rect">
            <a:avLst/>
          </a:prstGeom>
          <a:noFill/>
          <a:ln>
            <a:noFill/>
          </a:ln>
        </p:spPr>
      </p:pic>
      <p:pic>
        <p:nvPicPr>
          <p:cNvPr id="193" name="Google Shape;193;p24"/>
          <p:cNvPicPr preferRelativeResize="0"/>
          <p:nvPr/>
        </p:nvPicPr>
        <p:blipFill rotWithShape="1">
          <a:blip r:embed="rId5">
            <a:alphaModFix/>
          </a:blip>
          <a:srcRect b="0" l="0" r="0" t="0"/>
          <a:stretch/>
        </p:blipFill>
        <p:spPr>
          <a:xfrm>
            <a:off x="7905501" y="660832"/>
            <a:ext cx="91500" cy="1035900"/>
          </a:xfrm>
          <a:prstGeom prst="rect">
            <a:avLst/>
          </a:prstGeom>
          <a:noFill/>
          <a:ln>
            <a:noFill/>
          </a:ln>
        </p:spPr>
      </p:pic>
      <p:sp>
        <p:nvSpPr>
          <p:cNvPr id="194" name="Google Shape;194;p24"/>
          <p:cNvSpPr/>
          <p:nvPr/>
        </p:nvSpPr>
        <p:spPr>
          <a:xfrm>
            <a:off x="4171950" y="5733018"/>
            <a:ext cx="3975100" cy="896382"/>
          </a:xfrm>
          <a:prstGeom prst="rect">
            <a:avLst/>
          </a:prstGeom>
          <a:noFill/>
          <a:ln>
            <a:noFill/>
          </a:ln>
        </p:spPr>
        <p:txBody>
          <a:bodyPr anchorCtr="0" anchor="t" bIns="32125" lIns="64275" spcFirstLastPara="1" rIns="64275" wrap="square" tIns="321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95" name="Google Shape;195;p24"/>
          <p:cNvSpPr txBox="1"/>
          <p:nvPr/>
        </p:nvSpPr>
        <p:spPr>
          <a:xfrm>
            <a:off x="777250" y="2075715"/>
            <a:ext cx="10936200" cy="405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en-US" sz="2800">
                <a:solidFill>
                  <a:schemeClr val="lt1"/>
                </a:solidFill>
                <a:latin typeface="Calibri"/>
                <a:ea typeface="Calibri"/>
                <a:cs typeface="Calibri"/>
                <a:sym typeface="Calibri"/>
              </a:rPr>
              <a:t>What you need for this class:</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sz="2800">
              <a:solidFill>
                <a:schemeClr val="lt1"/>
              </a:solidFill>
              <a:latin typeface="Calibri"/>
              <a:ea typeface="Calibri"/>
              <a:cs typeface="Calibri"/>
              <a:sym typeface="Calibri"/>
            </a:endParaRPr>
          </a:p>
          <a:p>
            <a:pPr indent="-406400" lvl="0" marL="457200" marR="0" rtl="0" algn="l">
              <a:lnSpc>
                <a:spcPct val="100000"/>
              </a:lnSpc>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Somewhere to take notes, this can be a typed document online or a pen and paper notebook if you prefer </a:t>
            </a:r>
            <a:endParaRPr sz="2800">
              <a:solidFill>
                <a:schemeClr val="lt1"/>
              </a:solidFill>
              <a:latin typeface="Calibri"/>
              <a:ea typeface="Calibri"/>
              <a:cs typeface="Calibri"/>
              <a:sym typeface="Calibri"/>
            </a:endParaRPr>
          </a:p>
          <a:p>
            <a:pPr indent="-406400" lvl="0" marL="457200" marR="0" rtl="0" algn="l">
              <a:lnSpc>
                <a:spcPct val="100000"/>
              </a:lnSpc>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Mid range computer that you can use for programming. </a:t>
            </a:r>
            <a:endParaRPr sz="2800">
              <a:solidFill>
                <a:schemeClr val="lt1"/>
              </a:solidFill>
              <a:latin typeface="Calibri"/>
              <a:ea typeface="Calibri"/>
              <a:cs typeface="Calibri"/>
              <a:sym typeface="Calibri"/>
            </a:endParaRPr>
          </a:p>
          <a:p>
            <a:pPr indent="-406400" lvl="1" marL="914400" marR="0" rtl="0" algn="l">
              <a:lnSpc>
                <a:spcPct val="100000"/>
              </a:lnSpc>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If you need to borrow one from west-mec please email me to let me know</a:t>
            </a:r>
            <a:endParaRPr sz="2800">
              <a:solidFill>
                <a:schemeClr val="lt1"/>
              </a:solidFill>
              <a:latin typeface="Calibri"/>
              <a:ea typeface="Calibri"/>
              <a:cs typeface="Calibri"/>
              <a:sym typeface="Calibri"/>
            </a:endParaRPr>
          </a:p>
          <a:p>
            <a:pPr indent="-406400" lvl="0" marL="457200" marR="0" rtl="0" algn="l">
              <a:lnSpc>
                <a:spcPct val="100000"/>
              </a:lnSpc>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A webcam (any quality) for class </a:t>
            </a:r>
            <a:endParaRPr sz="2800">
              <a:solidFill>
                <a:schemeClr val="lt1"/>
              </a:solidFill>
              <a:latin typeface="Calibri"/>
              <a:ea typeface="Calibri"/>
              <a:cs typeface="Calibri"/>
              <a:sym typeface="Calibri"/>
            </a:endParaRPr>
          </a:p>
          <a:p>
            <a:pPr indent="-406400" lvl="1" marL="914400" marR="0" rtl="0" algn="l">
              <a:lnSpc>
                <a:spcPct val="100000"/>
              </a:lnSpc>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These we can’t lend out, please contact me with issues</a:t>
            </a:r>
            <a:endParaRPr sz="2800">
              <a:solidFill>
                <a:schemeClr val="lt1"/>
              </a:solidFill>
              <a:latin typeface="Calibri"/>
              <a:ea typeface="Calibri"/>
              <a:cs typeface="Calibri"/>
              <a:sym typeface="Calibri"/>
            </a:endParaRPr>
          </a:p>
          <a:p>
            <a:pPr indent="0" lvl="0" marL="914400" marR="0" rtl="0" algn="l">
              <a:lnSpc>
                <a:spcPct val="100000"/>
              </a:lnSpc>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1" name="Google Shape;201;p25"/>
          <p:cNvSpPr/>
          <p:nvPr/>
        </p:nvSpPr>
        <p:spPr>
          <a:xfrm>
            <a:off x="2742153" y="660832"/>
            <a:ext cx="6707700" cy="892800"/>
          </a:xfrm>
          <a:prstGeom prst="rect">
            <a:avLst/>
          </a:prstGeom>
          <a:noFill/>
          <a:ln>
            <a:noFill/>
          </a:ln>
        </p:spPr>
        <p:txBody>
          <a:bodyPr anchorCtr="0" anchor="t" bIns="0" lIns="0" spcFirstLastPara="1" rIns="28575" wrap="square" tIns="0">
            <a:noAutofit/>
          </a:bodyPr>
          <a:lstStyle/>
          <a:p>
            <a:pPr indent="0" lvl="0" marL="25400" marR="0" rtl="0" algn="ctr">
              <a:lnSpc>
                <a:spcPct val="100000"/>
              </a:lnSpc>
              <a:spcBef>
                <a:spcPts val="0"/>
              </a:spcBef>
              <a:spcAft>
                <a:spcPts val="0"/>
              </a:spcAft>
              <a:buClr>
                <a:srgbClr val="000000"/>
              </a:buClr>
              <a:buSzPts val="7000"/>
              <a:buFont typeface="Arial"/>
              <a:buNone/>
            </a:pPr>
            <a:r>
              <a:rPr b="0" i="0" lang="en-US" sz="7000" u="none" cap="none" strike="noStrike">
                <a:solidFill>
                  <a:srgbClr val="FF7F00"/>
                </a:solidFill>
                <a:latin typeface="Arial"/>
                <a:ea typeface="Arial"/>
                <a:cs typeface="Arial"/>
                <a:sym typeface="Arial"/>
              </a:rPr>
              <a:t>Technology</a:t>
            </a:r>
            <a:endParaRPr b="0" i="0" sz="7000" u="none" cap="none" strike="noStrike">
              <a:solidFill>
                <a:srgbClr val="FF7F00"/>
              </a:solidFill>
              <a:latin typeface="Arial"/>
              <a:ea typeface="Arial"/>
              <a:cs typeface="Arial"/>
              <a:sym typeface="Arial"/>
            </a:endParaRPr>
          </a:p>
        </p:txBody>
      </p:sp>
      <p:pic>
        <p:nvPicPr>
          <p:cNvPr id="202" name="Google Shape;202;p25"/>
          <p:cNvPicPr preferRelativeResize="0"/>
          <p:nvPr/>
        </p:nvPicPr>
        <p:blipFill rotWithShape="1">
          <a:blip r:embed="rId4">
            <a:alphaModFix/>
          </a:blip>
          <a:srcRect b="0" l="0" r="0" t="0"/>
          <a:stretch/>
        </p:blipFill>
        <p:spPr>
          <a:xfrm>
            <a:off x="3556921" y="660832"/>
            <a:ext cx="92700" cy="1035900"/>
          </a:xfrm>
          <a:prstGeom prst="rect">
            <a:avLst/>
          </a:prstGeom>
          <a:noFill/>
          <a:ln>
            <a:noFill/>
          </a:ln>
        </p:spPr>
      </p:pic>
      <p:pic>
        <p:nvPicPr>
          <p:cNvPr id="203" name="Google Shape;203;p25"/>
          <p:cNvPicPr preferRelativeResize="0"/>
          <p:nvPr/>
        </p:nvPicPr>
        <p:blipFill rotWithShape="1">
          <a:blip r:embed="rId5">
            <a:alphaModFix/>
          </a:blip>
          <a:srcRect b="0" l="0" r="0" t="0"/>
          <a:stretch/>
        </p:blipFill>
        <p:spPr>
          <a:xfrm>
            <a:off x="8509676" y="660832"/>
            <a:ext cx="91500" cy="1035900"/>
          </a:xfrm>
          <a:prstGeom prst="rect">
            <a:avLst/>
          </a:prstGeom>
          <a:noFill/>
          <a:ln>
            <a:noFill/>
          </a:ln>
        </p:spPr>
      </p:pic>
      <p:sp>
        <p:nvSpPr>
          <p:cNvPr id="204" name="Google Shape;204;p25"/>
          <p:cNvSpPr/>
          <p:nvPr/>
        </p:nvSpPr>
        <p:spPr>
          <a:xfrm>
            <a:off x="4171950" y="5733018"/>
            <a:ext cx="3975100" cy="896382"/>
          </a:xfrm>
          <a:prstGeom prst="rect">
            <a:avLst/>
          </a:prstGeom>
          <a:noFill/>
          <a:ln>
            <a:noFill/>
          </a:ln>
        </p:spPr>
        <p:txBody>
          <a:bodyPr anchorCtr="0" anchor="t" bIns="32125" lIns="64275" spcFirstLastPara="1" rIns="64275" wrap="square" tIns="321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05" name="Google Shape;205;p25"/>
          <p:cNvSpPr txBox="1"/>
          <p:nvPr/>
        </p:nvSpPr>
        <p:spPr>
          <a:xfrm>
            <a:off x="691377" y="2736513"/>
            <a:ext cx="109362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en-US" sz="2800">
                <a:solidFill>
                  <a:schemeClr val="lt1"/>
                </a:solidFill>
                <a:latin typeface="Calibri"/>
                <a:ea typeface="Calibri"/>
                <a:cs typeface="Calibri"/>
                <a:sym typeface="Calibri"/>
              </a:rPr>
              <a:t>If you do not have a laptop or a desktop at home that you can have </a:t>
            </a:r>
            <a:r>
              <a:rPr lang="en-US" sz="2800">
                <a:solidFill>
                  <a:schemeClr val="lt1"/>
                </a:solidFill>
                <a:latin typeface="Calibri"/>
                <a:ea typeface="Calibri"/>
                <a:cs typeface="Calibri"/>
                <a:sym typeface="Calibri"/>
              </a:rPr>
              <a:t>uninterrupted</a:t>
            </a:r>
            <a:r>
              <a:rPr lang="en-US" sz="2800">
                <a:solidFill>
                  <a:schemeClr val="lt1"/>
                </a:solidFill>
                <a:latin typeface="Calibri"/>
                <a:ea typeface="Calibri"/>
                <a:cs typeface="Calibri"/>
                <a:sym typeface="Calibri"/>
              </a:rPr>
              <a:t> access to for 2.5 hours a day for class please let me know</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US" sz="2800">
                <a:solidFill>
                  <a:schemeClr val="lt1"/>
                </a:solidFill>
                <a:latin typeface="Calibri"/>
                <a:ea typeface="Calibri"/>
                <a:cs typeface="Calibri"/>
                <a:sym typeface="Calibri"/>
              </a:rPr>
              <a:t>Also please email me if you do not have consistent access to internet at your home. </a:t>
            </a:r>
            <a:endParaRPr sz="2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descr="Delivery Model_new (1).png" id="210" name="Google Shape;210;p26"/>
          <p:cNvPicPr preferRelativeResize="0"/>
          <p:nvPr/>
        </p:nvPicPr>
        <p:blipFill rotWithShape="1">
          <a:blip r:embed="rId3">
            <a:alphaModFix/>
          </a:blip>
          <a:srcRect b="0" l="0" r="0" t="0"/>
          <a:stretch/>
        </p:blipFill>
        <p:spPr>
          <a:xfrm>
            <a:off x="1385467" y="1"/>
            <a:ext cx="9421076" cy="6857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7"/>
          <p:cNvPicPr preferRelativeResize="0"/>
          <p:nvPr/>
        </p:nvPicPr>
        <p:blipFill rotWithShape="1">
          <a:blip r:embed="rId3">
            <a:alphaModFix/>
          </a:blip>
          <a:srcRect b="0" l="0" r="0" t="0"/>
          <a:stretch/>
        </p:blipFill>
        <p:spPr>
          <a:xfrm>
            <a:off x="0" y="-10038"/>
            <a:ext cx="12192000" cy="6858000"/>
          </a:xfrm>
          <a:prstGeom prst="rect">
            <a:avLst/>
          </a:prstGeom>
          <a:noFill/>
          <a:ln>
            <a:noFill/>
          </a:ln>
        </p:spPr>
      </p:pic>
      <p:sp>
        <p:nvSpPr>
          <p:cNvPr id="217" name="Google Shape;217;p27"/>
          <p:cNvSpPr/>
          <p:nvPr/>
        </p:nvSpPr>
        <p:spPr>
          <a:xfrm>
            <a:off x="773740" y="2119619"/>
            <a:ext cx="10644520" cy="34470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sng" cap="none" strike="noStrike">
                <a:solidFill>
                  <a:schemeClr val="lt1"/>
                </a:solidFill>
                <a:latin typeface="Cabin"/>
                <a:ea typeface="Cabin"/>
                <a:cs typeface="Cabin"/>
                <a:sym typeface="Cabin"/>
              </a:rPr>
              <a:t>Career &amp; Technical Student Organizations  -  CTSO</a:t>
            </a:r>
            <a:endParaRPr b="1" i="0" sz="3200" u="sng" cap="none" strike="noStrike">
              <a:solidFill>
                <a:schemeClr val="lt1"/>
              </a:solidFill>
              <a:latin typeface="Cabin"/>
              <a:ea typeface="Cabin"/>
              <a:cs typeface="Cabin"/>
              <a:sym typeface="Cabin"/>
            </a:endParaRPr>
          </a:p>
          <a:p>
            <a:pPr indent="0" lvl="0" marL="0" marR="0" rtl="0" algn="l">
              <a:lnSpc>
                <a:spcPct val="100000"/>
              </a:lnSpc>
              <a:spcBef>
                <a:spcPts val="0"/>
              </a:spcBef>
              <a:spcAft>
                <a:spcPts val="0"/>
              </a:spcAft>
              <a:buClr>
                <a:srgbClr val="000000"/>
              </a:buClr>
              <a:buSzPts val="1800"/>
              <a:buFont typeface="Arial"/>
              <a:buNone/>
            </a:pPr>
            <a:r>
              <a:t/>
            </a:r>
            <a:endParaRPr b="1" i="0" sz="1800" u="sng" cap="none" strike="noStrike">
              <a:solidFill>
                <a:schemeClr val="lt1"/>
              </a:solidFill>
              <a:latin typeface="Cabin"/>
              <a:ea typeface="Cabin"/>
              <a:cs typeface="Cabin"/>
              <a:sym typeface="Cabin"/>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bin"/>
                <a:ea typeface="Cabin"/>
                <a:cs typeface="Cabin"/>
                <a:sym typeface="Cabin"/>
              </a:rPr>
              <a:t>Students active in CTSOs assume positive, productive roles in their community and are better prepared for a career and continuing education.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bin"/>
              <a:ea typeface="Cabin"/>
              <a:cs typeface="Cabin"/>
              <a:sym typeface="Cabin"/>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bin"/>
                <a:ea typeface="Cabin"/>
                <a:cs typeface="Cabin"/>
                <a:sym typeface="Cabin"/>
              </a:rPr>
              <a:t>All students are expected to be active participants in their program  CTSO.</a:t>
            </a:r>
            <a:endParaRPr b="0" i="0" sz="2800" u="none" cap="none" strike="noStrike">
              <a:solidFill>
                <a:schemeClr val="lt1"/>
              </a:solidFill>
              <a:latin typeface="Cabin"/>
              <a:ea typeface="Cabin"/>
              <a:cs typeface="Cabin"/>
              <a:sym typeface="Cabin"/>
            </a:endParaRPr>
          </a:p>
        </p:txBody>
      </p:sp>
      <p:sp>
        <p:nvSpPr>
          <p:cNvPr id="218" name="Google Shape;218;p27"/>
          <p:cNvSpPr/>
          <p:nvPr/>
        </p:nvSpPr>
        <p:spPr>
          <a:xfrm>
            <a:off x="1385914" y="399420"/>
            <a:ext cx="9420300" cy="11595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7000"/>
              <a:buFont typeface="Arial"/>
              <a:buNone/>
            </a:pPr>
            <a:r>
              <a:rPr b="0" i="0" lang="en-US" sz="7000" u="none" cap="none" strike="noStrike">
                <a:solidFill>
                  <a:srgbClr val="FF7F00"/>
                </a:solidFill>
                <a:latin typeface="Arial"/>
                <a:ea typeface="Arial"/>
                <a:cs typeface="Arial"/>
                <a:sym typeface="Arial"/>
              </a:rPr>
              <a:t>  </a:t>
            </a:r>
            <a:r>
              <a:rPr b="0" i="0" lang="en-US" sz="6000" u="none" cap="none" strike="noStrike">
                <a:solidFill>
                  <a:srgbClr val="FF7F00"/>
                </a:solidFill>
                <a:latin typeface="Arial"/>
                <a:ea typeface="Arial"/>
                <a:cs typeface="Arial"/>
                <a:sym typeface="Arial"/>
              </a:rPr>
              <a:t>Leadership Development</a:t>
            </a:r>
            <a:endParaRPr b="0" i="0" sz="1400" u="none" cap="none" strike="noStrike">
              <a:solidFill>
                <a:srgbClr val="000000"/>
              </a:solidFill>
              <a:latin typeface="Arial"/>
              <a:ea typeface="Arial"/>
              <a:cs typeface="Arial"/>
              <a:sym typeface="Arial"/>
            </a:endParaRPr>
          </a:p>
          <a:p>
            <a:pPr indent="0" lvl="0" marL="25400" marR="0" rtl="0" algn="l">
              <a:lnSpc>
                <a:spcPct val="100000"/>
              </a:lnSpc>
              <a:spcBef>
                <a:spcPts val="0"/>
              </a:spcBef>
              <a:spcAft>
                <a:spcPts val="0"/>
              </a:spcAft>
              <a:buClr>
                <a:srgbClr val="000000"/>
              </a:buClr>
              <a:buSzPts val="7000"/>
              <a:buFont typeface="Arial"/>
              <a:buNone/>
            </a:pPr>
            <a:r>
              <a:t/>
            </a:r>
            <a:endParaRPr b="0" i="0" sz="7000" u="none" cap="none" strike="noStrike">
              <a:solidFill>
                <a:srgbClr val="FF7F00"/>
              </a:solidFill>
              <a:latin typeface="Arial"/>
              <a:ea typeface="Arial"/>
              <a:cs typeface="Arial"/>
              <a:sym typeface="Arial"/>
            </a:endParaRPr>
          </a:p>
        </p:txBody>
      </p:sp>
      <p:pic>
        <p:nvPicPr>
          <p:cNvPr id="219" name="Google Shape;219;p27"/>
          <p:cNvPicPr preferRelativeResize="0"/>
          <p:nvPr/>
        </p:nvPicPr>
        <p:blipFill rotWithShape="1">
          <a:blip r:embed="rId4">
            <a:alphaModFix/>
          </a:blip>
          <a:srcRect b="0" l="0" r="0" t="0"/>
          <a:stretch/>
        </p:blipFill>
        <p:spPr>
          <a:xfrm>
            <a:off x="1848521" y="461232"/>
            <a:ext cx="92700" cy="1035900"/>
          </a:xfrm>
          <a:prstGeom prst="rect">
            <a:avLst/>
          </a:prstGeom>
          <a:noFill/>
          <a:ln>
            <a:noFill/>
          </a:ln>
        </p:spPr>
      </p:pic>
      <p:pic>
        <p:nvPicPr>
          <p:cNvPr id="220" name="Google Shape;220;p27"/>
          <p:cNvPicPr preferRelativeResize="0"/>
          <p:nvPr/>
        </p:nvPicPr>
        <p:blipFill rotWithShape="1">
          <a:blip r:embed="rId5">
            <a:alphaModFix/>
          </a:blip>
          <a:srcRect b="0" l="0" r="0" t="0"/>
          <a:stretch/>
        </p:blipFill>
        <p:spPr>
          <a:xfrm>
            <a:off x="10415776" y="461232"/>
            <a:ext cx="91500" cy="103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8"/>
          <p:cNvPicPr preferRelativeResize="0"/>
          <p:nvPr/>
        </p:nvPicPr>
        <p:blipFill rotWithShape="1">
          <a:blip r:embed="rId3">
            <a:alphaModFix/>
          </a:blip>
          <a:srcRect b="0" l="0" r="0" t="0"/>
          <a:stretch/>
        </p:blipFill>
        <p:spPr>
          <a:xfrm>
            <a:off x="-6350" y="0"/>
            <a:ext cx="12198350" cy="6858000"/>
          </a:xfrm>
          <a:prstGeom prst="rect">
            <a:avLst/>
          </a:prstGeom>
          <a:noFill/>
          <a:ln>
            <a:noFill/>
          </a:ln>
        </p:spPr>
      </p:pic>
      <p:pic>
        <p:nvPicPr>
          <p:cNvPr id="226" name="Google Shape;226;p28"/>
          <p:cNvPicPr preferRelativeResize="0"/>
          <p:nvPr/>
        </p:nvPicPr>
        <p:blipFill rotWithShape="1">
          <a:blip r:embed="rId4">
            <a:alphaModFix/>
          </a:blip>
          <a:srcRect b="0" l="0" r="0" t="0"/>
          <a:stretch/>
        </p:blipFill>
        <p:spPr>
          <a:xfrm>
            <a:off x="2003970" y="991195"/>
            <a:ext cx="368400" cy="4170300"/>
          </a:xfrm>
          <a:prstGeom prst="rect">
            <a:avLst/>
          </a:prstGeom>
          <a:noFill/>
          <a:ln>
            <a:noFill/>
          </a:ln>
        </p:spPr>
      </p:pic>
      <p:pic>
        <p:nvPicPr>
          <p:cNvPr id="227" name="Google Shape;227;p28"/>
          <p:cNvPicPr preferRelativeResize="0"/>
          <p:nvPr/>
        </p:nvPicPr>
        <p:blipFill rotWithShape="1">
          <a:blip r:embed="rId5">
            <a:alphaModFix/>
          </a:blip>
          <a:srcRect b="24944" l="75085" r="10010" t="58397"/>
          <a:stretch/>
        </p:blipFill>
        <p:spPr>
          <a:xfrm>
            <a:off x="2314277" y="1232296"/>
            <a:ext cx="1428900" cy="1078200"/>
          </a:xfrm>
          <a:prstGeom prst="rect">
            <a:avLst/>
          </a:prstGeom>
          <a:noFill/>
          <a:ln>
            <a:noFill/>
          </a:ln>
        </p:spPr>
      </p:pic>
      <p:pic>
        <p:nvPicPr>
          <p:cNvPr id="228" name="Google Shape;228;p28"/>
          <p:cNvPicPr preferRelativeResize="0"/>
          <p:nvPr/>
        </p:nvPicPr>
        <p:blipFill rotWithShape="1">
          <a:blip r:embed="rId6">
            <a:alphaModFix/>
          </a:blip>
          <a:srcRect b="0" l="0" r="0" t="0"/>
          <a:stretch/>
        </p:blipFill>
        <p:spPr>
          <a:xfrm>
            <a:off x="2693789" y="1437679"/>
            <a:ext cx="669600" cy="669600"/>
          </a:xfrm>
          <a:prstGeom prst="rect">
            <a:avLst/>
          </a:prstGeom>
          <a:noFill/>
          <a:ln>
            <a:noFill/>
          </a:ln>
        </p:spPr>
      </p:pic>
      <p:pic>
        <p:nvPicPr>
          <p:cNvPr id="229" name="Google Shape;229;p28"/>
          <p:cNvPicPr preferRelativeResize="0"/>
          <p:nvPr/>
        </p:nvPicPr>
        <p:blipFill rotWithShape="1">
          <a:blip r:embed="rId5">
            <a:alphaModFix/>
          </a:blip>
          <a:srcRect b="24944" l="75085" r="10010" t="58397"/>
          <a:stretch/>
        </p:blipFill>
        <p:spPr>
          <a:xfrm>
            <a:off x="3845718" y="1232296"/>
            <a:ext cx="1428900" cy="1078200"/>
          </a:xfrm>
          <a:prstGeom prst="rect">
            <a:avLst/>
          </a:prstGeom>
          <a:noFill/>
          <a:ln>
            <a:noFill/>
          </a:ln>
        </p:spPr>
      </p:pic>
      <p:pic>
        <p:nvPicPr>
          <p:cNvPr id="230" name="Google Shape;230;p28"/>
          <p:cNvPicPr preferRelativeResize="0"/>
          <p:nvPr/>
        </p:nvPicPr>
        <p:blipFill rotWithShape="1">
          <a:blip r:embed="rId5">
            <a:alphaModFix/>
          </a:blip>
          <a:srcRect b="24944" l="75085" r="10010" t="58397"/>
          <a:stretch/>
        </p:blipFill>
        <p:spPr>
          <a:xfrm>
            <a:off x="5372695" y="1232296"/>
            <a:ext cx="1428900" cy="1078200"/>
          </a:xfrm>
          <a:prstGeom prst="rect">
            <a:avLst/>
          </a:prstGeom>
          <a:noFill/>
          <a:ln>
            <a:noFill/>
          </a:ln>
        </p:spPr>
      </p:pic>
      <p:pic>
        <p:nvPicPr>
          <p:cNvPr id="231" name="Google Shape;231;p28"/>
          <p:cNvPicPr preferRelativeResize="0"/>
          <p:nvPr/>
        </p:nvPicPr>
        <p:blipFill rotWithShape="1">
          <a:blip r:embed="rId5">
            <a:alphaModFix/>
          </a:blip>
          <a:srcRect b="24944" l="75085" r="10010" t="58397"/>
          <a:stretch/>
        </p:blipFill>
        <p:spPr>
          <a:xfrm>
            <a:off x="6899671" y="1232296"/>
            <a:ext cx="1428900" cy="1078200"/>
          </a:xfrm>
          <a:prstGeom prst="rect">
            <a:avLst/>
          </a:prstGeom>
          <a:noFill/>
          <a:ln>
            <a:noFill/>
          </a:ln>
        </p:spPr>
      </p:pic>
      <p:pic>
        <p:nvPicPr>
          <p:cNvPr id="232" name="Google Shape;232;p28"/>
          <p:cNvPicPr preferRelativeResize="0"/>
          <p:nvPr/>
        </p:nvPicPr>
        <p:blipFill rotWithShape="1">
          <a:blip r:embed="rId5">
            <a:alphaModFix/>
          </a:blip>
          <a:srcRect b="24944" l="75085" r="10010" t="58397"/>
          <a:stretch/>
        </p:blipFill>
        <p:spPr>
          <a:xfrm>
            <a:off x="8426648" y="1232296"/>
            <a:ext cx="1428900" cy="1078200"/>
          </a:xfrm>
          <a:prstGeom prst="rect">
            <a:avLst/>
          </a:prstGeom>
          <a:noFill/>
          <a:ln>
            <a:noFill/>
          </a:ln>
        </p:spPr>
      </p:pic>
      <p:pic>
        <p:nvPicPr>
          <p:cNvPr id="233" name="Google Shape;233;p28"/>
          <p:cNvPicPr preferRelativeResize="0"/>
          <p:nvPr/>
        </p:nvPicPr>
        <p:blipFill rotWithShape="1">
          <a:blip r:embed="rId5">
            <a:alphaModFix/>
          </a:blip>
          <a:srcRect b="24944" l="75085" r="10010" t="58397"/>
          <a:stretch/>
        </p:blipFill>
        <p:spPr>
          <a:xfrm>
            <a:off x="2318742" y="2428875"/>
            <a:ext cx="1428900" cy="1078200"/>
          </a:xfrm>
          <a:prstGeom prst="rect">
            <a:avLst/>
          </a:prstGeom>
          <a:noFill/>
          <a:ln>
            <a:noFill/>
          </a:ln>
        </p:spPr>
      </p:pic>
      <p:pic>
        <p:nvPicPr>
          <p:cNvPr id="234" name="Google Shape;234;p28"/>
          <p:cNvPicPr preferRelativeResize="0"/>
          <p:nvPr/>
        </p:nvPicPr>
        <p:blipFill rotWithShape="1">
          <a:blip r:embed="rId5">
            <a:alphaModFix/>
          </a:blip>
          <a:srcRect b="24944" l="75085" r="10010" t="58397"/>
          <a:stretch/>
        </p:blipFill>
        <p:spPr>
          <a:xfrm>
            <a:off x="3845718" y="2428875"/>
            <a:ext cx="1428900" cy="1078200"/>
          </a:xfrm>
          <a:prstGeom prst="rect">
            <a:avLst/>
          </a:prstGeom>
          <a:noFill/>
          <a:ln>
            <a:noFill/>
          </a:ln>
        </p:spPr>
      </p:pic>
      <p:pic>
        <p:nvPicPr>
          <p:cNvPr id="235" name="Google Shape;235;p28"/>
          <p:cNvPicPr preferRelativeResize="0"/>
          <p:nvPr/>
        </p:nvPicPr>
        <p:blipFill rotWithShape="1">
          <a:blip r:embed="rId5">
            <a:alphaModFix/>
          </a:blip>
          <a:srcRect b="24944" l="75085" r="10010" t="58397"/>
          <a:stretch/>
        </p:blipFill>
        <p:spPr>
          <a:xfrm>
            <a:off x="5372695" y="2428875"/>
            <a:ext cx="1428900" cy="1078200"/>
          </a:xfrm>
          <a:prstGeom prst="rect">
            <a:avLst/>
          </a:prstGeom>
          <a:noFill/>
          <a:ln>
            <a:noFill/>
          </a:ln>
        </p:spPr>
      </p:pic>
      <p:pic>
        <p:nvPicPr>
          <p:cNvPr id="236" name="Google Shape;236;p28"/>
          <p:cNvPicPr preferRelativeResize="0"/>
          <p:nvPr/>
        </p:nvPicPr>
        <p:blipFill rotWithShape="1">
          <a:blip r:embed="rId5">
            <a:alphaModFix/>
          </a:blip>
          <a:srcRect b="24944" l="75085" r="10010" t="58397"/>
          <a:stretch/>
        </p:blipFill>
        <p:spPr>
          <a:xfrm>
            <a:off x="6899671" y="2428875"/>
            <a:ext cx="1428900" cy="1078200"/>
          </a:xfrm>
          <a:prstGeom prst="rect">
            <a:avLst/>
          </a:prstGeom>
          <a:noFill/>
          <a:ln>
            <a:noFill/>
          </a:ln>
        </p:spPr>
      </p:pic>
      <p:pic>
        <p:nvPicPr>
          <p:cNvPr id="237" name="Google Shape;237;p28"/>
          <p:cNvPicPr preferRelativeResize="0"/>
          <p:nvPr/>
        </p:nvPicPr>
        <p:blipFill rotWithShape="1">
          <a:blip r:embed="rId5">
            <a:alphaModFix/>
          </a:blip>
          <a:srcRect b="24944" l="75085" r="10010" t="58397"/>
          <a:stretch/>
        </p:blipFill>
        <p:spPr>
          <a:xfrm>
            <a:off x="8426648" y="2428875"/>
            <a:ext cx="1428900" cy="1078200"/>
          </a:xfrm>
          <a:prstGeom prst="rect">
            <a:avLst/>
          </a:prstGeom>
          <a:noFill/>
          <a:ln>
            <a:noFill/>
          </a:ln>
        </p:spPr>
      </p:pic>
      <p:pic>
        <p:nvPicPr>
          <p:cNvPr id="238" name="Google Shape;238;p28"/>
          <p:cNvPicPr preferRelativeResize="0"/>
          <p:nvPr/>
        </p:nvPicPr>
        <p:blipFill rotWithShape="1">
          <a:blip r:embed="rId7">
            <a:alphaModFix/>
          </a:blip>
          <a:srcRect b="0" l="0" r="0" t="0"/>
          <a:stretch/>
        </p:blipFill>
        <p:spPr>
          <a:xfrm>
            <a:off x="9757171" y="991195"/>
            <a:ext cx="368400" cy="4170300"/>
          </a:xfrm>
          <a:prstGeom prst="rect">
            <a:avLst/>
          </a:prstGeom>
          <a:noFill/>
          <a:ln>
            <a:noFill/>
          </a:ln>
        </p:spPr>
      </p:pic>
      <p:pic>
        <p:nvPicPr>
          <p:cNvPr id="239" name="Google Shape;239;p28"/>
          <p:cNvPicPr preferRelativeResize="0"/>
          <p:nvPr/>
        </p:nvPicPr>
        <p:blipFill rotWithShape="1">
          <a:blip r:embed="rId8">
            <a:alphaModFix/>
          </a:blip>
          <a:srcRect b="0" l="0" r="0" t="0"/>
          <a:stretch/>
        </p:blipFill>
        <p:spPr>
          <a:xfrm>
            <a:off x="4292203" y="1464468"/>
            <a:ext cx="535800" cy="633900"/>
          </a:xfrm>
          <a:prstGeom prst="rect">
            <a:avLst/>
          </a:prstGeom>
          <a:noFill/>
          <a:ln>
            <a:noFill/>
          </a:ln>
        </p:spPr>
      </p:pic>
      <p:pic>
        <p:nvPicPr>
          <p:cNvPr id="240" name="Google Shape;240;p28"/>
          <p:cNvPicPr preferRelativeResize="0"/>
          <p:nvPr/>
        </p:nvPicPr>
        <p:blipFill rotWithShape="1">
          <a:blip r:embed="rId9">
            <a:alphaModFix/>
          </a:blip>
          <a:srcRect b="0" l="0" r="0" t="0"/>
          <a:stretch/>
        </p:blipFill>
        <p:spPr>
          <a:xfrm>
            <a:off x="5587007" y="1562695"/>
            <a:ext cx="982200" cy="482100"/>
          </a:xfrm>
          <a:prstGeom prst="rect">
            <a:avLst/>
          </a:prstGeom>
          <a:noFill/>
          <a:ln>
            <a:noFill/>
          </a:ln>
        </p:spPr>
      </p:pic>
      <p:pic>
        <p:nvPicPr>
          <p:cNvPr id="241" name="Google Shape;241;p28"/>
          <p:cNvPicPr preferRelativeResize="0"/>
          <p:nvPr/>
        </p:nvPicPr>
        <p:blipFill rotWithShape="1">
          <a:blip r:embed="rId10">
            <a:alphaModFix/>
          </a:blip>
          <a:srcRect b="0" l="0" r="0" t="0"/>
          <a:stretch/>
        </p:blipFill>
        <p:spPr>
          <a:xfrm>
            <a:off x="7328296" y="1496839"/>
            <a:ext cx="616200" cy="616200"/>
          </a:xfrm>
          <a:prstGeom prst="rect">
            <a:avLst/>
          </a:prstGeom>
          <a:noFill/>
          <a:ln>
            <a:noFill/>
          </a:ln>
        </p:spPr>
      </p:pic>
      <p:pic>
        <p:nvPicPr>
          <p:cNvPr id="242" name="Google Shape;242;p28"/>
          <p:cNvPicPr preferRelativeResize="0"/>
          <p:nvPr/>
        </p:nvPicPr>
        <p:blipFill rotWithShape="1">
          <a:blip r:embed="rId11">
            <a:alphaModFix/>
          </a:blip>
          <a:srcRect b="0" l="0" r="0" t="0"/>
          <a:stretch/>
        </p:blipFill>
        <p:spPr>
          <a:xfrm>
            <a:off x="8811741" y="1446609"/>
            <a:ext cx="642900" cy="759000"/>
          </a:xfrm>
          <a:prstGeom prst="rect">
            <a:avLst/>
          </a:prstGeom>
          <a:noFill/>
          <a:ln>
            <a:noFill/>
          </a:ln>
        </p:spPr>
      </p:pic>
      <p:pic>
        <p:nvPicPr>
          <p:cNvPr id="243" name="Google Shape;243;p28"/>
          <p:cNvPicPr preferRelativeResize="0"/>
          <p:nvPr/>
        </p:nvPicPr>
        <p:blipFill rotWithShape="1">
          <a:blip r:embed="rId12">
            <a:alphaModFix/>
          </a:blip>
          <a:srcRect b="0" l="0" r="0" t="0"/>
          <a:stretch/>
        </p:blipFill>
        <p:spPr>
          <a:xfrm>
            <a:off x="4256484" y="2643187"/>
            <a:ext cx="633900" cy="633900"/>
          </a:xfrm>
          <a:prstGeom prst="rect">
            <a:avLst/>
          </a:prstGeom>
          <a:noFill/>
          <a:ln>
            <a:noFill/>
          </a:ln>
        </p:spPr>
      </p:pic>
      <p:pic>
        <p:nvPicPr>
          <p:cNvPr id="244" name="Google Shape;244;p28"/>
          <p:cNvPicPr preferRelativeResize="0"/>
          <p:nvPr/>
        </p:nvPicPr>
        <p:blipFill rotWithShape="1">
          <a:blip r:embed="rId13">
            <a:alphaModFix/>
          </a:blip>
          <a:srcRect b="0" l="0" r="0" t="0"/>
          <a:stretch/>
        </p:blipFill>
        <p:spPr>
          <a:xfrm>
            <a:off x="7455544" y="2651002"/>
            <a:ext cx="482100" cy="633899"/>
          </a:xfrm>
          <a:prstGeom prst="rect">
            <a:avLst/>
          </a:prstGeom>
          <a:noFill/>
          <a:ln>
            <a:noFill/>
          </a:ln>
        </p:spPr>
      </p:pic>
      <p:pic>
        <p:nvPicPr>
          <p:cNvPr id="245" name="Google Shape;245;p28"/>
          <p:cNvPicPr preferRelativeResize="0"/>
          <p:nvPr/>
        </p:nvPicPr>
        <p:blipFill rotWithShape="1">
          <a:blip r:embed="rId14">
            <a:alphaModFix/>
          </a:blip>
          <a:srcRect b="0" l="0" r="0" t="0"/>
          <a:stretch/>
        </p:blipFill>
        <p:spPr>
          <a:xfrm>
            <a:off x="5819179" y="2591841"/>
            <a:ext cx="526800" cy="705300"/>
          </a:xfrm>
          <a:prstGeom prst="rect">
            <a:avLst/>
          </a:prstGeom>
          <a:noFill/>
          <a:ln>
            <a:noFill/>
          </a:ln>
        </p:spPr>
      </p:pic>
      <p:grpSp>
        <p:nvGrpSpPr>
          <p:cNvPr id="246" name="Google Shape;246;p28"/>
          <p:cNvGrpSpPr/>
          <p:nvPr/>
        </p:nvGrpSpPr>
        <p:grpSpPr>
          <a:xfrm>
            <a:off x="2720578" y="2544960"/>
            <a:ext cx="625078" cy="785812"/>
            <a:chOff x="0" y="0"/>
            <a:chExt cx="559" cy="704"/>
          </a:xfrm>
        </p:grpSpPr>
        <p:pic>
          <p:nvPicPr>
            <p:cNvPr id="247" name="Google Shape;247;p28"/>
            <p:cNvPicPr preferRelativeResize="0"/>
            <p:nvPr/>
          </p:nvPicPr>
          <p:blipFill rotWithShape="1">
            <a:blip r:embed="rId15">
              <a:alphaModFix/>
            </a:blip>
            <a:srcRect b="0" l="0" r="0" t="0"/>
            <a:stretch/>
          </p:blipFill>
          <p:spPr>
            <a:xfrm>
              <a:off x="0" y="210"/>
              <a:ext cx="308" cy="479"/>
            </a:xfrm>
            <a:prstGeom prst="rect">
              <a:avLst/>
            </a:prstGeom>
            <a:noFill/>
            <a:ln>
              <a:noFill/>
            </a:ln>
          </p:spPr>
        </p:pic>
        <p:pic>
          <p:nvPicPr>
            <p:cNvPr id="248" name="Google Shape;248;p28"/>
            <p:cNvPicPr preferRelativeResize="0"/>
            <p:nvPr/>
          </p:nvPicPr>
          <p:blipFill rotWithShape="1">
            <a:blip r:embed="rId16">
              <a:alphaModFix/>
            </a:blip>
            <a:srcRect b="0" l="0" r="0" t="0"/>
            <a:stretch/>
          </p:blipFill>
          <p:spPr>
            <a:xfrm>
              <a:off x="248" y="0"/>
              <a:ext cx="311" cy="704"/>
            </a:xfrm>
            <a:prstGeom prst="rect">
              <a:avLst/>
            </a:prstGeom>
            <a:noFill/>
            <a:ln>
              <a:noFill/>
            </a:ln>
          </p:spPr>
        </p:pic>
      </p:grpSp>
      <p:pic>
        <p:nvPicPr>
          <p:cNvPr id="249" name="Google Shape;249;p28"/>
          <p:cNvPicPr preferRelativeResize="0"/>
          <p:nvPr/>
        </p:nvPicPr>
        <p:blipFill rotWithShape="1">
          <a:blip r:embed="rId17">
            <a:alphaModFix/>
          </a:blip>
          <a:srcRect b="19565" l="0" r="89046" t="0"/>
          <a:stretch/>
        </p:blipFill>
        <p:spPr>
          <a:xfrm>
            <a:off x="9002613" y="2748112"/>
            <a:ext cx="504600" cy="600599"/>
          </a:xfrm>
          <a:prstGeom prst="rect">
            <a:avLst/>
          </a:prstGeom>
          <a:noFill/>
          <a:ln>
            <a:noFill/>
          </a:ln>
        </p:spPr>
      </p:pic>
      <p:sp>
        <p:nvSpPr>
          <p:cNvPr id="250" name="Google Shape;250;p28"/>
          <p:cNvSpPr/>
          <p:nvPr/>
        </p:nvSpPr>
        <p:spPr>
          <a:xfrm>
            <a:off x="3187742" y="3966871"/>
            <a:ext cx="6266899" cy="15450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6800"/>
              <a:buFont typeface="Arial"/>
              <a:buNone/>
            </a:pPr>
            <a:r>
              <a:rPr b="0" i="0" lang="en-US" sz="6800" u="none" cap="none" strike="noStrike">
                <a:solidFill>
                  <a:srgbClr val="FFFFFF"/>
                </a:solidFill>
                <a:latin typeface="Arial"/>
                <a:ea typeface="Arial"/>
                <a:cs typeface="Arial"/>
                <a:sym typeface="Arial"/>
              </a:rPr>
              <a:t>ATTENDANCE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6" name="Google Shape;256;p29"/>
          <p:cNvSpPr/>
          <p:nvPr/>
        </p:nvSpPr>
        <p:spPr>
          <a:xfrm>
            <a:off x="4171950" y="5733018"/>
            <a:ext cx="3975100" cy="896382"/>
          </a:xfrm>
          <a:prstGeom prst="rect">
            <a:avLst/>
          </a:prstGeom>
          <a:noFill/>
          <a:ln>
            <a:noFill/>
          </a:ln>
        </p:spPr>
        <p:txBody>
          <a:bodyPr anchorCtr="0" anchor="t" bIns="32125" lIns="64275" spcFirstLastPara="1" rIns="64275" wrap="square" tIns="321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57" name="Google Shape;257;p29"/>
          <p:cNvSpPr txBox="1"/>
          <p:nvPr/>
        </p:nvSpPr>
        <p:spPr>
          <a:xfrm>
            <a:off x="319484" y="207295"/>
            <a:ext cx="11680032" cy="843307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The following procedure will be implemented each semester: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lt1"/>
                </a:solidFill>
                <a:latin typeface="Calibri"/>
                <a:ea typeface="Calibri"/>
                <a:cs typeface="Calibri"/>
                <a:sym typeface="Calibri"/>
              </a:rPr>
            </a:br>
            <a:r>
              <a:rPr b="0" i="0" lang="en-US" sz="1800" u="none" cap="none" strike="noStrike">
                <a:solidFill>
                  <a:schemeClr val="lt1"/>
                </a:solidFill>
                <a:latin typeface="Calibri"/>
                <a:ea typeface="Calibri"/>
                <a:cs typeface="Calibri"/>
                <a:sym typeface="Calibri"/>
              </a:rPr>
              <a:t>Absence 1-2 	Automated phone calls home, documented teacher/student conference Same as above, plus  			documented teacher/parent conference (via phone)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Absence 3	Same as above, plus documented teacher/parent conference (via phone)</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Absence 4	Documented letter detailing absences sent home, teacher and counselor work together with 			parents/students to discuss strategies for improved attendance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Absence 5-6 	Automated phone calls home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Absence 7	Documented teacher/parent conference (via phone or in-person)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Absence 8	Documented administrator contact with parents/guardians and student to develop an attendance 			behavior contract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Absence 9	Documented administrator/teacher refer to attendance behavior contract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Absence 10	Student may be withdrawn from the program if in violation of his/her attendance behavior contract. 		Due process will be followed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lt1"/>
                </a:solidFill>
                <a:latin typeface="Calibri"/>
                <a:ea typeface="Calibri"/>
                <a:cs typeface="Calibri"/>
                <a:sym typeface="Calibri"/>
              </a:rPr>
            </a:b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Student may be withdrawn from the program if in violation of his/her attendance behavior contract. Due process will be followed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3" name="Google Shape;263;p30"/>
          <p:cNvSpPr/>
          <p:nvPr/>
        </p:nvSpPr>
        <p:spPr>
          <a:xfrm>
            <a:off x="2281634" y="214432"/>
            <a:ext cx="6707700" cy="8928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7000"/>
              <a:buFont typeface="Arial"/>
              <a:buNone/>
            </a:pPr>
            <a:r>
              <a:rPr b="0" i="0" lang="en-US" sz="7000" u="none" cap="none" strike="noStrike">
                <a:solidFill>
                  <a:srgbClr val="FF7F00"/>
                </a:solidFill>
                <a:latin typeface="Arial"/>
                <a:ea typeface="Arial"/>
                <a:cs typeface="Arial"/>
                <a:sym typeface="Arial"/>
              </a:rPr>
              <a:t>  </a:t>
            </a:r>
            <a:r>
              <a:rPr b="0" i="0" lang="en-US" sz="6000" u="none" cap="none" strike="noStrike">
                <a:solidFill>
                  <a:srgbClr val="FF7F00"/>
                </a:solidFill>
                <a:latin typeface="Arial"/>
                <a:ea typeface="Arial"/>
                <a:cs typeface="Arial"/>
                <a:sym typeface="Arial"/>
              </a:rPr>
              <a:t>ATTENDANCE</a:t>
            </a:r>
            <a:endParaRPr b="0" i="0" sz="6000" u="none" cap="none" strike="noStrike">
              <a:solidFill>
                <a:srgbClr val="FF7F00"/>
              </a:solidFill>
              <a:latin typeface="Arial"/>
              <a:ea typeface="Arial"/>
              <a:cs typeface="Arial"/>
              <a:sym typeface="Arial"/>
            </a:endParaRPr>
          </a:p>
        </p:txBody>
      </p:sp>
      <p:pic>
        <p:nvPicPr>
          <p:cNvPr id="264" name="Google Shape;264;p30"/>
          <p:cNvPicPr preferRelativeResize="0"/>
          <p:nvPr/>
        </p:nvPicPr>
        <p:blipFill rotWithShape="1">
          <a:blip r:embed="rId4">
            <a:alphaModFix/>
          </a:blip>
          <a:srcRect b="0" l="0" r="0" t="0"/>
          <a:stretch/>
        </p:blipFill>
        <p:spPr>
          <a:xfrm>
            <a:off x="2458441" y="271639"/>
            <a:ext cx="92700" cy="1035900"/>
          </a:xfrm>
          <a:prstGeom prst="rect">
            <a:avLst/>
          </a:prstGeom>
          <a:noFill/>
          <a:ln>
            <a:noFill/>
          </a:ln>
        </p:spPr>
      </p:pic>
      <p:pic>
        <p:nvPicPr>
          <p:cNvPr id="265" name="Google Shape;265;p30"/>
          <p:cNvPicPr preferRelativeResize="0"/>
          <p:nvPr/>
        </p:nvPicPr>
        <p:blipFill rotWithShape="1">
          <a:blip r:embed="rId5">
            <a:alphaModFix/>
          </a:blip>
          <a:srcRect b="0" l="0" r="0" t="0"/>
          <a:stretch/>
        </p:blipFill>
        <p:spPr>
          <a:xfrm>
            <a:off x="8101300" y="271639"/>
            <a:ext cx="91500" cy="1035900"/>
          </a:xfrm>
          <a:prstGeom prst="rect">
            <a:avLst/>
          </a:prstGeom>
          <a:noFill/>
          <a:ln>
            <a:noFill/>
          </a:ln>
        </p:spPr>
      </p:pic>
      <p:sp>
        <p:nvSpPr>
          <p:cNvPr id="266" name="Google Shape;266;p30"/>
          <p:cNvSpPr/>
          <p:nvPr/>
        </p:nvSpPr>
        <p:spPr>
          <a:xfrm>
            <a:off x="4171950" y="5733018"/>
            <a:ext cx="3975100" cy="896382"/>
          </a:xfrm>
          <a:prstGeom prst="rect">
            <a:avLst/>
          </a:prstGeom>
          <a:noFill/>
          <a:ln>
            <a:noFill/>
          </a:ln>
        </p:spPr>
        <p:txBody>
          <a:bodyPr anchorCtr="0" anchor="t" bIns="32125" lIns="64275" spcFirstLastPara="1" rIns="64275" wrap="square" tIns="321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67" name="Google Shape;267;p30"/>
          <p:cNvSpPr txBox="1"/>
          <p:nvPr/>
        </p:nvSpPr>
        <p:spPr>
          <a:xfrm>
            <a:off x="298383" y="1420502"/>
            <a:ext cx="11415081" cy="52014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sng" cap="none" strike="noStrike">
                <a:solidFill>
                  <a:schemeClr val="lt1"/>
                </a:solidFill>
                <a:latin typeface="Calibri"/>
                <a:ea typeface="Calibri"/>
                <a:cs typeface="Calibri"/>
                <a:sym typeface="Calibri"/>
              </a:rPr>
              <a:t>Attendance Line Phone Number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alibri"/>
                <a:ea typeface="Calibri"/>
                <a:cs typeface="Calibri"/>
                <a:sym typeface="Calibri"/>
              </a:rPr>
              <a:t>Carolina Yanez			(623) 209 - 8070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600"/>
              <a:buFont typeface="Arial"/>
              <a:buNone/>
            </a:pPr>
            <a:r>
              <a:rPr b="1" i="0" lang="en-US" sz="3600" u="sng" cap="none" strike="noStrike">
                <a:solidFill>
                  <a:schemeClr val="lt1"/>
                </a:solidFill>
                <a:latin typeface="Calibri"/>
                <a:ea typeface="Calibri"/>
                <a:cs typeface="Calibri"/>
                <a:sym typeface="Calibri"/>
              </a:rPr>
              <a:t>Building B Front Desk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alibri"/>
                <a:ea typeface="Calibri"/>
                <a:cs typeface="Calibri"/>
                <a:sym typeface="Calibri"/>
              </a:rPr>
              <a:t>Jessica WIlliams		(623) 209 - 8045</a:t>
            </a:r>
            <a:endParaRPr b="0" i="0" sz="3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Please do not call your son/daughter or their instructor on their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phone during class time for an early departure.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We ask that you please call the Attendance Phone Number and we will communicate and early departure to your son/daughter.</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73" name="Google Shape;273;p31"/>
          <p:cNvPicPr preferRelativeResize="0"/>
          <p:nvPr/>
        </p:nvPicPr>
        <p:blipFill rotWithShape="1">
          <a:blip r:embed="rId4">
            <a:alphaModFix/>
          </a:blip>
          <a:srcRect b="0" l="0" r="0" t="0"/>
          <a:stretch/>
        </p:blipFill>
        <p:spPr>
          <a:xfrm>
            <a:off x="2003970" y="991195"/>
            <a:ext cx="368400" cy="4170300"/>
          </a:xfrm>
          <a:prstGeom prst="rect">
            <a:avLst/>
          </a:prstGeom>
          <a:noFill/>
          <a:ln>
            <a:noFill/>
          </a:ln>
        </p:spPr>
      </p:pic>
      <p:pic>
        <p:nvPicPr>
          <p:cNvPr id="274" name="Google Shape;274;p31"/>
          <p:cNvPicPr preferRelativeResize="0"/>
          <p:nvPr/>
        </p:nvPicPr>
        <p:blipFill rotWithShape="1">
          <a:blip r:embed="rId5">
            <a:alphaModFix/>
          </a:blip>
          <a:srcRect b="24944" l="75085" r="10010" t="58397"/>
          <a:stretch/>
        </p:blipFill>
        <p:spPr>
          <a:xfrm>
            <a:off x="2314277" y="1232296"/>
            <a:ext cx="1428900" cy="1078200"/>
          </a:xfrm>
          <a:prstGeom prst="rect">
            <a:avLst/>
          </a:prstGeom>
          <a:noFill/>
          <a:ln>
            <a:noFill/>
          </a:ln>
        </p:spPr>
      </p:pic>
      <p:pic>
        <p:nvPicPr>
          <p:cNvPr id="275" name="Google Shape;275;p31"/>
          <p:cNvPicPr preferRelativeResize="0"/>
          <p:nvPr/>
        </p:nvPicPr>
        <p:blipFill rotWithShape="1">
          <a:blip r:embed="rId6">
            <a:alphaModFix/>
          </a:blip>
          <a:srcRect b="0" l="0" r="0" t="0"/>
          <a:stretch/>
        </p:blipFill>
        <p:spPr>
          <a:xfrm>
            <a:off x="2693789" y="1437679"/>
            <a:ext cx="669600" cy="669600"/>
          </a:xfrm>
          <a:prstGeom prst="rect">
            <a:avLst/>
          </a:prstGeom>
          <a:noFill/>
          <a:ln>
            <a:noFill/>
          </a:ln>
        </p:spPr>
      </p:pic>
      <p:pic>
        <p:nvPicPr>
          <p:cNvPr id="276" name="Google Shape;276;p31"/>
          <p:cNvPicPr preferRelativeResize="0"/>
          <p:nvPr/>
        </p:nvPicPr>
        <p:blipFill rotWithShape="1">
          <a:blip r:embed="rId5">
            <a:alphaModFix/>
          </a:blip>
          <a:srcRect b="24944" l="75085" r="10010" t="58397"/>
          <a:stretch/>
        </p:blipFill>
        <p:spPr>
          <a:xfrm>
            <a:off x="3845718" y="1232296"/>
            <a:ext cx="1428900" cy="1078200"/>
          </a:xfrm>
          <a:prstGeom prst="rect">
            <a:avLst/>
          </a:prstGeom>
          <a:noFill/>
          <a:ln>
            <a:noFill/>
          </a:ln>
        </p:spPr>
      </p:pic>
      <p:pic>
        <p:nvPicPr>
          <p:cNvPr id="277" name="Google Shape;277;p31"/>
          <p:cNvPicPr preferRelativeResize="0"/>
          <p:nvPr/>
        </p:nvPicPr>
        <p:blipFill rotWithShape="1">
          <a:blip r:embed="rId5">
            <a:alphaModFix/>
          </a:blip>
          <a:srcRect b="24944" l="75085" r="10010" t="58397"/>
          <a:stretch/>
        </p:blipFill>
        <p:spPr>
          <a:xfrm>
            <a:off x="5372695" y="1232296"/>
            <a:ext cx="1428900" cy="1078200"/>
          </a:xfrm>
          <a:prstGeom prst="rect">
            <a:avLst/>
          </a:prstGeom>
          <a:noFill/>
          <a:ln>
            <a:noFill/>
          </a:ln>
        </p:spPr>
      </p:pic>
      <p:pic>
        <p:nvPicPr>
          <p:cNvPr id="278" name="Google Shape;278;p31"/>
          <p:cNvPicPr preferRelativeResize="0"/>
          <p:nvPr/>
        </p:nvPicPr>
        <p:blipFill rotWithShape="1">
          <a:blip r:embed="rId5">
            <a:alphaModFix/>
          </a:blip>
          <a:srcRect b="24944" l="75085" r="10010" t="58397"/>
          <a:stretch/>
        </p:blipFill>
        <p:spPr>
          <a:xfrm>
            <a:off x="6899671" y="1232296"/>
            <a:ext cx="1428900" cy="1078200"/>
          </a:xfrm>
          <a:prstGeom prst="rect">
            <a:avLst/>
          </a:prstGeom>
          <a:noFill/>
          <a:ln>
            <a:noFill/>
          </a:ln>
        </p:spPr>
      </p:pic>
      <p:pic>
        <p:nvPicPr>
          <p:cNvPr id="279" name="Google Shape;279;p31"/>
          <p:cNvPicPr preferRelativeResize="0"/>
          <p:nvPr/>
        </p:nvPicPr>
        <p:blipFill rotWithShape="1">
          <a:blip r:embed="rId5">
            <a:alphaModFix/>
          </a:blip>
          <a:srcRect b="24944" l="75085" r="10010" t="58397"/>
          <a:stretch/>
        </p:blipFill>
        <p:spPr>
          <a:xfrm>
            <a:off x="8426648" y="1232296"/>
            <a:ext cx="1428900" cy="1078200"/>
          </a:xfrm>
          <a:prstGeom prst="rect">
            <a:avLst/>
          </a:prstGeom>
          <a:noFill/>
          <a:ln>
            <a:noFill/>
          </a:ln>
        </p:spPr>
      </p:pic>
      <p:pic>
        <p:nvPicPr>
          <p:cNvPr id="280" name="Google Shape;280;p31"/>
          <p:cNvPicPr preferRelativeResize="0"/>
          <p:nvPr/>
        </p:nvPicPr>
        <p:blipFill rotWithShape="1">
          <a:blip r:embed="rId5">
            <a:alphaModFix/>
          </a:blip>
          <a:srcRect b="24944" l="75085" r="10010" t="58397"/>
          <a:stretch/>
        </p:blipFill>
        <p:spPr>
          <a:xfrm>
            <a:off x="2318742" y="2428875"/>
            <a:ext cx="1428900" cy="1078200"/>
          </a:xfrm>
          <a:prstGeom prst="rect">
            <a:avLst/>
          </a:prstGeom>
          <a:noFill/>
          <a:ln>
            <a:noFill/>
          </a:ln>
        </p:spPr>
      </p:pic>
      <p:pic>
        <p:nvPicPr>
          <p:cNvPr id="281" name="Google Shape;281;p31"/>
          <p:cNvPicPr preferRelativeResize="0"/>
          <p:nvPr/>
        </p:nvPicPr>
        <p:blipFill rotWithShape="1">
          <a:blip r:embed="rId5">
            <a:alphaModFix/>
          </a:blip>
          <a:srcRect b="24944" l="75085" r="10010" t="58397"/>
          <a:stretch/>
        </p:blipFill>
        <p:spPr>
          <a:xfrm>
            <a:off x="3845718" y="2428875"/>
            <a:ext cx="1428900" cy="1078200"/>
          </a:xfrm>
          <a:prstGeom prst="rect">
            <a:avLst/>
          </a:prstGeom>
          <a:noFill/>
          <a:ln>
            <a:noFill/>
          </a:ln>
        </p:spPr>
      </p:pic>
      <p:pic>
        <p:nvPicPr>
          <p:cNvPr id="282" name="Google Shape;282;p31"/>
          <p:cNvPicPr preferRelativeResize="0"/>
          <p:nvPr/>
        </p:nvPicPr>
        <p:blipFill rotWithShape="1">
          <a:blip r:embed="rId5">
            <a:alphaModFix/>
          </a:blip>
          <a:srcRect b="24944" l="75085" r="10010" t="58397"/>
          <a:stretch/>
        </p:blipFill>
        <p:spPr>
          <a:xfrm>
            <a:off x="5372695" y="2428875"/>
            <a:ext cx="1428900" cy="1078200"/>
          </a:xfrm>
          <a:prstGeom prst="rect">
            <a:avLst/>
          </a:prstGeom>
          <a:noFill/>
          <a:ln>
            <a:noFill/>
          </a:ln>
        </p:spPr>
      </p:pic>
      <p:pic>
        <p:nvPicPr>
          <p:cNvPr id="283" name="Google Shape;283;p31"/>
          <p:cNvPicPr preferRelativeResize="0"/>
          <p:nvPr/>
        </p:nvPicPr>
        <p:blipFill rotWithShape="1">
          <a:blip r:embed="rId5">
            <a:alphaModFix/>
          </a:blip>
          <a:srcRect b="24944" l="75085" r="10010" t="58397"/>
          <a:stretch/>
        </p:blipFill>
        <p:spPr>
          <a:xfrm>
            <a:off x="6899671" y="2428875"/>
            <a:ext cx="1428900" cy="1078200"/>
          </a:xfrm>
          <a:prstGeom prst="rect">
            <a:avLst/>
          </a:prstGeom>
          <a:noFill/>
          <a:ln>
            <a:noFill/>
          </a:ln>
        </p:spPr>
      </p:pic>
      <p:pic>
        <p:nvPicPr>
          <p:cNvPr id="284" name="Google Shape;284;p31"/>
          <p:cNvPicPr preferRelativeResize="0"/>
          <p:nvPr/>
        </p:nvPicPr>
        <p:blipFill rotWithShape="1">
          <a:blip r:embed="rId5">
            <a:alphaModFix/>
          </a:blip>
          <a:srcRect b="24944" l="75085" r="10010" t="58397"/>
          <a:stretch/>
        </p:blipFill>
        <p:spPr>
          <a:xfrm>
            <a:off x="8426648" y="2428875"/>
            <a:ext cx="1428900" cy="1078200"/>
          </a:xfrm>
          <a:prstGeom prst="rect">
            <a:avLst/>
          </a:prstGeom>
          <a:noFill/>
          <a:ln>
            <a:noFill/>
          </a:ln>
        </p:spPr>
      </p:pic>
      <p:pic>
        <p:nvPicPr>
          <p:cNvPr id="285" name="Google Shape;285;p31"/>
          <p:cNvPicPr preferRelativeResize="0"/>
          <p:nvPr/>
        </p:nvPicPr>
        <p:blipFill rotWithShape="1">
          <a:blip r:embed="rId7">
            <a:alphaModFix/>
          </a:blip>
          <a:srcRect b="0" l="0" r="0" t="0"/>
          <a:stretch/>
        </p:blipFill>
        <p:spPr>
          <a:xfrm>
            <a:off x="9757171" y="991195"/>
            <a:ext cx="368400" cy="4170300"/>
          </a:xfrm>
          <a:prstGeom prst="rect">
            <a:avLst/>
          </a:prstGeom>
          <a:noFill/>
          <a:ln>
            <a:noFill/>
          </a:ln>
        </p:spPr>
      </p:pic>
      <p:pic>
        <p:nvPicPr>
          <p:cNvPr id="286" name="Google Shape;286;p31"/>
          <p:cNvPicPr preferRelativeResize="0"/>
          <p:nvPr/>
        </p:nvPicPr>
        <p:blipFill rotWithShape="1">
          <a:blip r:embed="rId8">
            <a:alphaModFix/>
          </a:blip>
          <a:srcRect b="0" l="0" r="0" t="0"/>
          <a:stretch/>
        </p:blipFill>
        <p:spPr>
          <a:xfrm>
            <a:off x="4292203" y="1464468"/>
            <a:ext cx="535800" cy="633900"/>
          </a:xfrm>
          <a:prstGeom prst="rect">
            <a:avLst/>
          </a:prstGeom>
          <a:noFill/>
          <a:ln>
            <a:noFill/>
          </a:ln>
        </p:spPr>
      </p:pic>
      <p:pic>
        <p:nvPicPr>
          <p:cNvPr id="287" name="Google Shape;287;p31"/>
          <p:cNvPicPr preferRelativeResize="0"/>
          <p:nvPr/>
        </p:nvPicPr>
        <p:blipFill rotWithShape="1">
          <a:blip r:embed="rId9">
            <a:alphaModFix/>
          </a:blip>
          <a:srcRect b="0" l="0" r="0" t="0"/>
          <a:stretch/>
        </p:blipFill>
        <p:spPr>
          <a:xfrm>
            <a:off x="5587007" y="1562695"/>
            <a:ext cx="982200" cy="482100"/>
          </a:xfrm>
          <a:prstGeom prst="rect">
            <a:avLst/>
          </a:prstGeom>
          <a:noFill/>
          <a:ln>
            <a:noFill/>
          </a:ln>
        </p:spPr>
      </p:pic>
      <p:pic>
        <p:nvPicPr>
          <p:cNvPr id="288" name="Google Shape;288;p31"/>
          <p:cNvPicPr preferRelativeResize="0"/>
          <p:nvPr/>
        </p:nvPicPr>
        <p:blipFill rotWithShape="1">
          <a:blip r:embed="rId10">
            <a:alphaModFix/>
          </a:blip>
          <a:srcRect b="0" l="0" r="0" t="0"/>
          <a:stretch/>
        </p:blipFill>
        <p:spPr>
          <a:xfrm>
            <a:off x="7328296" y="1496839"/>
            <a:ext cx="616200" cy="616200"/>
          </a:xfrm>
          <a:prstGeom prst="rect">
            <a:avLst/>
          </a:prstGeom>
          <a:noFill/>
          <a:ln>
            <a:noFill/>
          </a:ln>
        </p:spPr>
      </p:pic>
      <p:pic>
        <p:nvPicPr>
          <p:cNvPr id="289" name="Google Shape;289;p31"/>
          <p:cNvPicPr preferRelativeResize="0"/>
          <p:nvPr/>
        </p:nvPicPr>
        <p:blipFill rotWithShape="1">
          <a:blip r:embed="rId11">
            <a:alphaModFix/>
          </a:blip>
          <a:srcRect b="0" l="0" r="0" t="0"/>
          <a:stretch/>
        </p:blipFill>
        <p:spPr>
          <a:xfrm>
            <a:off x="8811741" y="1446609"/>
            <a:ext cx="642900" cy="759000"/>
          </a:xfrm>
          <a:prstGeom prst="rect">
            <a:avLst/>
          </a:prstGeom>
          <a:noFill/>
          <a:ln>
            <a:noFill/>
          </a:ln>
        </p:spPr>
      </p:pic>
      <p:pic>
        <p:nvPicPr>
          <p:cNvPr id="290" name="Google Shape;290;p31"/>
          <p:cNvPicPr preferRelativeResize="0"/>
          <p:nvPr/>
        </p:nvPicPr>
        <p:blipFill rotWithShape="1">
          <a:blip r:embed="rId12">
            <a:alphaModFix/>
          </a:blip>
          <a:srcRect b="0" l="0" r="0" t="0"/>
          <a:stretch/>
        </p:blipFill>
        <p:spPr>
          <a:xfrm>
            <a:off x="4256484" y="2643187"/>
            <a:ext cx="633900" cy="633900"/>
          </a:xfrm>
          <a:prstGeom prst="rect">
            <a:avLst/>
          </a:prstGeom>
          <a:noFill/>
          <a:ln>
            <a:noFill/>
          </a:ln>
        </p:spPr>
      </p:pic>
      <p:pic>
        <p:nvPicPr>
          <p:cNvPr id="291" name="Google Shape;291;p31"/>
          <p:cNvPicPr preferRelativeResize="0"/>
          <p:nvPr/>
        </p:nvPicPr>
        <p:blipFill rotWithShape="1">
          <a:blip r:embed="rId13">
            <a:alphaModFix/>
          </a:blip>
          <a:srcRect b="0" l="0" r="0" t="0"/>
          <a:stretch/>
        </p:blipFill>
        <p:spPr>
          <a:xfrm>
            <a:off x="7455544" y="2651002"/>
            <a:ext cx="482100" cy="633899"/>
          </a:xfrm>
          <a:prstGeom prst="rect">
            <a:avLst/>
          </a:prstGeom>
          <a:noFill/>
          <a:ln>
            <a:noFill/>
          </a:ln>
        </p:spPr>
      </p:pic>
      <p:pic>
        <p:nvPicPr>
          <p:cNvPr id="292" name="Google Shape;292;p31"/>
          <p:cNvPicPr preferRelativeResize="0"/>
          <p:nvPr/>
        </p:nvPicPr>
        <p:blipFill rotWithShape="1">
          <a:blip r:embed="rId14">
            <a:alphaModFix/>
          </a:blip>
          <a:srcRect b="0" l="0" r="0" t="0"/>
          <a:stretch/>
        </p:blipFill>
        <p:spPr>
          <a:xfrm>
            <a:off x="5819179" y="2591841"/>
            <a:ext cx="526800" cy="705300"/>
          </a:xfrm>
          <a:prstGeom prst="rect">
            <a:avLst/>
          </a:prstGeom>
          <a:noFill/>
          <a:ln>
            <a:noFill/>
          </a:ln>
        </p:spPr>
      </p:pic>
      <p:grpSp>
        <p:nvGrpSpPr>
          <p:cNvPr id="293" name="Google Shape;293;p31"/>
          <p:cNvGrpSpPr/>
          <p:nvPr/>
        </p:nvGrpSpPr>
        <p:grpSpPr>
          <a:xfrm>
            <a:off x="2720578" y="2544960"/>
            <a:ext cx="625078" cy="785812"/>
            <a:chOff x="0" y="0"/>
            <a:chExt cx="559" cy="704"/>
          </a:xfrm>
        </p:grpSpPr>
        <p:pic>
          <p:nvPicPr>
            <p:cNvPr id="294" name="Google Shape;294;p31"/>
            <p:cNvPicPr preferRelativeResize="0"/>
            <p:nvPr/>
          </p:nvPicPr>
          <p:blipFill rotWithShape="1">
            <a:blip r:embed="rId15">
              <a:alphaModFix/>
            </a:blip>
            <a:srcRect b="0" l="0" r="0" t="0"/>
            <a:stretch/>
          </p:blipFill>
          <p:spPr>
            <a:xfrm>
              <a:off x="0" y="210"/>
              <a:ext cx="308" cy="479"/>
            </a:xfrm>
            <a:prstGeom prst="rect">
              <a:avLst/>
            </a:prstGeom>
            <a:noFill/>
            <a:ln>
              <a:noFill/>
            </a:ln>
          </p:spPr>
        </p:pic>
        <p:pic>
          <p:nvPicPr>
            <p:cNvPr id="295" name="Google Shape;295;p31"/>
            <p:cNvPicPr preferRelativeResize="0"/>
            <p:nvPr/>
          </p:nvPicPr>
          <p:blipFill rotWithShape="1">
            <a:blip r:embed="rId16">
              <a:alphaModFix/>
            </a:blip>
            <a:srcRect b="0" l="0" r="0" t="0"/>
            <a:stretch/>
          </p:blipFill>
          <p:spPr>
            <a:xfrm>
              <a:off x="248" y="0"/>
              <a:ext cx="311" cy="704"/>
            </a:xfrm>
            <a:prstGeom prst="rect">
              <a:avLst/>
            </a:prstGeom>
            <a:noFill/>
            <a:ln>
              <a:noFill/>
            </a:ln>
          </p:spPr>
        </p:pic>
      </p:grpSp>
      <p:pic>
        <p:nvPicPr>
          <p:cNvPr id="296" name="Google Shape;296;p31"/>
          <p:cNvPicPr preferRelativeResize="0"/>
          <p:nvPr/>
        </p:nvPicPr>
        <p:blipFill rotWithShape="1">
          <a:blip r:embed="rId17">
            <a:alphaModFix/>
          </a:blip>
          <a:srcRect b="19565" l="0" r="89046" t="0"/>
          <a:stretch/>
        </p:blipFill>
        <p:spPr>
          <a:xfrm>
            <a:off x="9002613" y="2748112"/>
            <a:ext cx="504600" cy="600599"/>
          </a:xfrm>
          <a:prstGeom prst="rect">
            <a:avLst/>
          </a:prstGeom>
          <a:noFill/>
          <a:ln>
            <a:noFill/>
          </a:ln>
        </p:spPr>
      </p:pic>
      <p:sp>
        <p:nvSpPr>
          <p:cNvPr id="297" name="Google Shape;297;p31"/>
          <p:cNvSpPr/>
          <p:nvPr/>
        </p:nvSpPr>
        <p:spPr>
          <a:xfrm>
            <a:off x="3743177" y="3881437"/>
            <a:ext cx="4776696" cy="15450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6800"/>
              <a:buFont typeface="Arial"/>
              <a:buNone/>
            </a:pPr>
            <a:r>
              <a:rPr b="0" i="0" lang="en-US" sz="6800" u="none" cap="none" strike="noStrike">
                <a:solidFill>
                  <a:srgbClr val="FFFFFF"/>
                </a:solidFill>
                <a:latin typeface="Arial"/>
                <a:ea typeface="Arial"/>
                <a:cs typeface="Arial"/>
                <a:sym typeface="Arial"/>
              </a:rPr>
              <a:t>CONDUCT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2"/>
          <p:cNvPicPr preferRelativeResize="0"/>
          <p:nvPr/>
        </p:nvPicPr>
        <p:blipFill rotWithShape="1">
          <a:blip r:embed="rId3">
            <a:alphaModFix/>
          </a:blip>
          <a:srcRect b="0" l="0" r="0" t="0"/>
          <a:stretch/>
        </p:blipFill>
        <p:spPr>
          <a:xfrm>
            <a:off x="-12" y="0"/>
            <a:ext cx="12192000" cy="6858000"/>
          </a:xfrm>
          <a:prstGeom prst="rect">
            <a:avLst/>
          </a:prstGeom>
          <a:noFill/>
          <a:ln>
            <a:noFill/>
          </a:ln>
        </p:spPr>
      </p:pic>
      <p:sp>
        <p:nvSpPr>
          <p:cNvPr id="303" name="Google Shape;303;p32"/>
          <p:cNvSpPr/>
          <p:nvPr/>
        </p:nvSpPr>
        <p:spPr>
          <a:xfrm>
            <a:off x="3613855" y="335316"/>
            <a:ext cx="4864278" cy="8928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4000"/>
              <a:buFont typeface="Arial"/>
              <a:buNone/>
            </a:pPr>
            <a:r>
              <a:rPr b="0" i="0" lang="en-US" sz="4000" u="none" cap="none" strike="noStrike">
                <a:solidFill>
                  <a:srgbClr val="FF7F00"/>
                </a:solidFill>
                <a:latin typeface="Arial"/>
                <a:ea typeface="Arial"/>
                <a:cs typeface="Arial"/>
                <a:sym typeface="Arial"/>
              </a:rPr>
              <a:t>Code Of Conduct</a:t>
            </a:r>
            <a:endParaRPr b="0" i="0" sz="4000" u="none" cap="none" strike="noStrike">
              <a:solidFill>
                <a:srgbClr val="FF7F00"/>
              </a:solidFill>
              <a:latin typeface="Arial"/>
              <a:ea typeface="Arial"/>
              <a:cs typeface="Arial"/>
              <a:sym typeface="Arial"/>
            </a:endParaRPr>
          </a:p>
        </p:txBody>
      </p:sp>
      <p:pic>
        <p:nvPicPr>
          <p:cNvPr id="304" name="Google Shape;304;p32"/>
          <p:cNvPicPr preferRelativeResize="0"/>
          <p:nvPr/>
        </p:nvPicPr>
        <p:blipFill rotWithShape="1">
          <a:blip r:embed="rId4">
            <a:alphaModFix/>
          </a:blip>
          <a:srcRect b="0" l="0" r="0" t="0"/>
          <a:stretch/>
        </p:blipFill>
        <p:spPr>
          <a:xfrm>
            <a:off x="3443286" y="257259"/>
            <a:ext cx="170569" cy="864620"/>
          </a:xfrm>
          <a:prstGeom prst="rect">
            <a:avLst/>
          </a:prstGeom>
          <a:noFill/>
          <a:ln>
            <a:noFill/>
          </a:ln>
        </p:spPr>
      </p:pic>
      <p:pic>
        <p:nvPicPr>
          <p:cNvPr id="305" name="Google Shape;305;p32"/>
          <p:cNvPicPr preferRelativeResize="0"/>
          <p:nvPr/>
        </p:nvPicPr>
        <p:blipFill rotWithShape="1">
          <a:blip r:embed="rId5">
            <a:alphaModFix/>
          </a:blip>
          <a:srcRect b="0" l="0" r="0" t="0"/>
          <a:stretch/>
        </p:blipFill>
        <p:spPr>
          <a:xfrm>
            <a:off x="7699331" y="238022"/>
            <a:ext cx="135731" cy="892800"/>
          </a:xfrm>
          <a:prstGeom prst="rect">
            <a:avLst/>
          </a:prstGeom>
          <a:noFill/>
          <a:ln>
            <a:noFill/>
          </a:ln>
        </p:spPr>
      </p:pic>
      <p:sp>
        <p:nvSpPr>
          <p:cNvPr id="306" name="Google Shape;306;p32"/>
          <p:cNvSpPr/>
          <p:nvPr/>
        </p:nvSpPr>
        <p:spPr>
          <a:xfrm>
            <a:off x="1274254" y="1169850"/>
            <a:ext cx="8250900" cy="4518300"/>
          </a:xfrm>
          <a:prstGeom prst="rect">
            <a:avLst/>
          </a:prstGeom>
          <a:noFill/>
          <a:ln>
            <a:noFill/>
          </a:ln>
        </p:spPr>
        <p:txBody>
          <a:bodyPr anchorCtr="0" anchor="ctr" bIns="0" lIns="192875"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Arial"/>
              <a:ea typeface="Arial"/>
              <a:cs typeface="Arial"/>
              <a:sym typeface="Arial"/>
            </a:endParaRPr>
          </a:p>
        </p:txBody>
      </p:sp>
      <p:sp>
        <p:nvSpPr>
          <p:cNvPr id="307" name="Google Shape;307;p32"/>
          <p:cNvSpPr txBox="1"/>
          <p:nvPr/>
        </p:nvSpPr>
        <p:spPr>
          <a:xfrm>
            <a:off x="481870" y="1398929"/>
            <a:ext cx="11128248" cy="55707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West-MEC’s programs replicate the work environment. Students are expected to conduct themselves as mature and professional employees at all times. A West-MEC student demonstrates: </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457200" lvl="0" marL="228600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Attendance			Integrity</a:t>
            </a:r>
            <a:endParaRPr b="0" i="0" sz="2800" u="none" cap="none" strike="noStrike">
              <a:solidFill>
                <a:schemeClr val="lt1"/>
              </a:solidFill>
              <a:latin typeface="Calibri"/>
              <a:ea typeface="Calibri"/>
              <a:cs typeface="Calibri"/>
              <a:sym typeface="Calibri"/>
            </a:endParaRPr>
          </a:p>
          <a:p>
            <a:pPr indent="457200" lvl="0" marL="228600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Engagement			Pride</a:t>
            </a:r>
            <a:endParaRPr b="0" i="0" sz="2800" u="none" cap="none" strike="noStrike">
              <a:solidFill>
                <a:schemeClr val="lt1"/>
              </a:solidFill>
              <a:latin typeface="Calibri"/>
              <a:ea typeface="Calibri"/>
              <a:cs typeface="Calibri"/>
              <a:sym typeface="Calibri"/>
            </a:endParaRPr>
          </a:p>
          <a:p>
            <a:pPr indent="457200" lvl="0" marL="228600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Respect			Leadership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Each student is expected to respect the rights of classmates, teachers and other school personnel. Students who violate the rights of others, or who violate rules and regulations of the district, are subject to appropriate disciplinary measures designed to correct their own misconduct.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3" name="Google Shape;313;p33"/>
          <p:cNvSpPr/>
          <p:nvPr/>
        </p:nvSpPr>
        <p:spPr>
          <a:xfrm>
            <a:off x="1206877" y="1169850"/>
            <a:ext cx="8250900" cy="4518300"/>
          </a:xfrm>
          <a:prstGeom prst="rect">
            <a:avLst/>
          </a:prstGeom>
          <a:noFill/>
          <a:ln>
            <a:noFill/>
          </a:ln>
        </p:spPr>
        <p:txBody>
          <a:bodyPr anchorCtr="0" anchor="ctr" bIns="0" lIns="192875"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Arial"/>
              <a:ea typeface="Arial"/>
              <a:cs typeface="Arial"/>
              <a:sym typeface="Arial"/>
            </a:endParaRPr>
          </a:p>
        </p:txBody>
      </p:sp>
      <p:sp>
        <p:nvSpPr>
          <p:cNvPr id="314" name="Google Shape;314;p33"/>
          <p:cNvSpPr txBox="1"/>
          <p:nvPr/>
        </p:nvSpPr>
        <p:spPr>
          <a:xfrm>
            <a:off x="531876" y="1599364"/>
            <a:ext cx="11128248" cy="563231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Parking in a West-MEC campus lot is a privilege, not a right. Students who drive to school must have their vehicle registered and will obtain a parking permit upon completing the form they will receive the first week of classes.  </a:t>
            </a:r>
            <a:endParaRPr b="0" i="0" sz="2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To obtain a parking permit, you must have a valid driver’s license, current vehicle registration and current proof of insurance.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The District may conduct routine patrols of student parking lots and inspections of the interiors or exteriors of student automobiles on school property whenever a reasonable suspicion that illegal or unauthorized materials are contained inside the automobiles.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Vehicles </a:t>
            </a:r>
            <a:r>
              <a:rPr b="1" i="0" lang="en-US" sz="2400" u="none" cap="none" strike="noStrike">
                <a:solidFill>
                  <a:schemeClr val="lt1"/>
                </a:solidFill>
                <a:latin typeface="Calibri"/>
                <a:ea typeface="Calibri"/>
                <a:cs typeface="Calibri"/>
                <a:sym typeface="Calibri"/>
              </a:rPr>
              <a:t>must</a:t>
            </a:r>
            <a:r>
              <a:rPr b="0" i="0" lang="en-US" sz="2400" u="none" cap="none" strike="noStrike">
                <a:solidFill>
                  <a:schemeClr val="lt1"/>
                </a:solidFill>
                <a:latin typeface="Calibri"/>
                <a:ea typeface="Calibri"/>
                <a:cs typeface="Calibri"/>
                <a:sym typeface="Calibri"/>
              </a:rPr>
              <a:t> be driven in a safe and orderly manner entering, exiting, and on district property as well as neighboring business partners' properties.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 </a:t>
            </a:r>
            <a:endParaRPr b="0" i="0" sz="2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315" name="Google Shape;315;p33"/>
          <p:cNvSpPr/>
          <p:nvPr/>
        </p:nvSpPr>
        <p:spPr>
          <a:xfrm>
            <a:off x="3833317" y="629267"/>
            <a:ext cx="4525500" cy="8610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4800"/>
              <a:buFont typeface="Arial"/>
              <a:buNone/>
            </a:pPr>
            <a:r>
              <a:rPr b="0" i="0" lang="en-US" sz="4800" u="none" cap="none" strike="noStrike">
                <a:solidFill>
                  <a:srgbClr val="FF7F00"/>
                </a:solidFill>
                <a:latin typeface="Arial"/>
                <a:ea typeface="Arial"/>
                <a:cs typeface="Arial"/>
                <a:sym typeface="Arial"/>
              </a:rPr>
              <a:t>Student Parking</a:t>
            </a:r>
            <a:endParaRPr b="0" i="0" sz="4800" u="none" cap="none" strike="noStrike">
              <a:solidFill>
                <a:srgbClr val="FF7F00"/>
              </a:solidFill>
              <a:latin typeface="Arial"/>
              <a:ea typeface="Arial"/>
              <a:cs typeface="Arial"/>
              <a:sym typeface="Arial"/>
            </a:endParaRPr>
          </a:p>
        </p:txBody>
      </p:sp>
      <p:pic>
        <p:nvPicPr>
          <p:cNvPr id="316" name="Google Shape;316;p33"/>
          <p:cNvPicPr preferRelativeResize="0"/>
          <p:nvPr/>
        </p:nvPicPr>
        <p:blipFill rotWithShape="1">
          <a:blip r:embed="rId4">
            <a:alphaModFix/>
          </a:blip>
          <a:srcRect b="0" l="0" r="0" t="0"/>
          <a:stretch/>
        </p:blipFill>
        <p:spPr>
          <a:xfrm>
            <a:off x="3629450" y="557716"/>
            <a:ext cx="203867" cy="932684"/>
          </a:xfrm>
          <a:prstGeom prst="rect">
            <a:avLst/>
          </a:prstGeom>
          <a:noFill/>
          <a:ln>
            <a:noFill/>
          </a:ln>
        </p:spPr>
      </p:pic>
      <p:pic>
        <p:nvPicPr>
          <p:cNvPr id="317" name="Google Shape;317;p33"/>
          <p:cNvPicPr preferRelativeResize="0"/>
          <p:nvPr/>
        </p:nvPicPr>
        <p:blipFill rotWithShape="1">
          <a:blip r:embed="rId5">
            <a:alphaModFix/>
          </a:blip>
          <a:srcRect b="0" l="0" r="0" t="0"/>
          <a:stretch/>
        </p:blipFill>
        <p:spPr>
          <a:xfrm>
            <a:off x="8358695" y="557716"/>
            <a:ext cx="203867" cy="9326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t/>
            </a:r>
            <a:endParaRPr/>
          </a:p>
        </p:txBody>
      </p:sp>
      <p:sp>
        <p:nvSpPr>
          <p:cNvPr id="109" name="Google Shape;109;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pic>
        <p:nvPicPr>
          <p:cNvPr id="110" name="Google Shape;110;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1" name="Google Shape;111;p16"/>
          <p:cNvSpPr/>
          <p:nvPr/>
        </p:nvSpPr>
        <p:spPr>
          <a:xfrm>
            <a:off x="1285875" y="1081088"/>
            <a:ext cx="9620100" cy="4857900"/>
          </a:xfrm>
          <a:prstGeom prst="ellipse">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2" name="Google Shape;112;p16"/>
          <p:cNvPicPr preferRelativeResize="0"/>
          <p:nvPr/>
        </p:nvPicPr>
        <p:blipFill rotWithShape="1">
          <a:blip r:embed="rId4">
            <a:alphaModFix/>
          </a:blip>
          <a:srcRect b="0" l="0" r="0" t="0"/>
          <a:stretch/>
        </p:blipFill>
        <p:spPr>
          <a:xfrm>
            <a:off x="2641136" y="2368296"/>
            <a:ext cx="7239833" cy="222275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3" name="Google Shape;323;p34"/>
          <p:cNvSpPr/>
          <p:nvPr/>
        </p:nvSpPr>
        <p:spPr>
          <a:xfrm>
            <a:off x="3833317" y="629267"/>
            <a:ext cx="4525500" cy="8610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4800"/>
              <a:buFont typeface="Arial"/>
              <a:buNone/>
            </a:pPr>
            <a:r>
              <a:rPr b="0" i="0" lang="en-US" sz="4800" u="none" cap="none" strike="noStrike">
                <a:solidFill>
                  <a:srgbClr val="FF7F00"/>
                </a:solidFill>
                <a:latin typeface="Arial"/>
                <a:ea typeface="Arial"/>
                <a:cs typeface="Arial"/>
                <a:sym typeface="Arial"/>
              </a:rPr>
              <a:t>Student Parking</a:t>
            </a:r>
            <a:endParaRPr b="0" i="0" sz="4800" u="none" cap="none" strike="noStrike">
              <a:solidFill>
                <a:srgbClr val="FF7F00"/>
              </a:solidFill>
              <a:latin typeface="Arial"/>
              <a:ea typeface="Arial"/>
              <a:cs typeface="Arial"/>
              <a:sym typeface="Arial"/>
            </a:endParaRPr>
          </a:p>
        </p:txBody>
      </p:sp>
      <p:pic>
        <p:nvPicPr>
          <p:cNvPr id="324" name="Google Shape;324;p34"/>
          <p:cNvPicPr preferRelativeResize="0"/>
          <p:nvPr/>
        </p:nvPicPr>
        <p:blipFill rotWithShape="1">
          <a:blip r:embed="rId4">
            <a:alphaModFix/>
          </a:blip>
          <a:srcRect b="0" l="0" r="0" t="0"/>
          <a:stretch/>
        </p:blipFill>
        <p:spPr>
          <a:xfrm>
            <a:off x="3629450" y="557716"/>
            <a:ext cx="203867" cy="932684"/>
          </a:xfrm>
          <a:prstGeom prst="rect">
            <a:avLst/>
          </a:prstGeom>
          <a:noFill/>
          <a:ln>
            <a:noFill/>
          </a:ln>
        </p:spPr>
      </p:pic>
      <p:pic>
        <p:nvPicPr>
          <p:cNvPr id="325" name="Google Shape;325;p34"/>
          <p:cNvPicPr preferRelativeResize="0"/>
          <p:nvPr/>
        </p:nvPicPr>
        <p:blipFill rotWithShape="1">
          <a:blip r:embed="rId5">
            <a:alphaModFix/>
          </a:blip>
          <a:srcRect b="0" l="0" r="0" t="0"/>
          <a:stretch/>
        </p:blipFill>
        <p:spPr>
          <a:xfrm>
            <a:off x="8358695" y="557716"/>
            <a:ext cx="203867" cy="932684"/>
          </a:xfrm>
          <a:prstGeom prst="rect">
            <a:avLst/>
          </a:prstGeom>
          <a:noFill/>
          <a:ln>
            <a:noFill/>
          </a:ln>
        </p:spPr>
      </p:pic>
      <p:sp>
        <p:nvSpPr>
          <p:cNvPr id="326" name="Google Shape;326;p34"/>
          <p:cNvSpPr/>
          <p:nvPr/>
        </p:nvSpPr>
        <p:spPr>
          <a:xfrm>
            <a:off x="1274254" y="1169850"/>
            <a:ext cx="8250900" cy="4518300"/>
          </a:xfrm>
          <a:prstGeom prst="rect">
            <a:avLst/>
          </a:prstGeom>
          <a:noFill/>
          <a:ln>
            <a:noFill/>
          </a:ln>
        </p:spPr>
        <p:txBody>
          <a:bodyPr anchorCtr="0" anchor="ctr" bIns="0" lIns="192875"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Arial"/>
              <a:ea typeface="Arial"/>
              <a:cs typeface="Arial"/>
              <a:sym typeface="Arial"/>
            </a:endParaRPr>
          </a:p>
        </p:txBody>
      </p:sp>
      <p:sp>
        <p:nvSpPr>
          <p:cNvPr id="327" name="Google Shape;327;p34"/>
          <p:cNvSpPr txBox="1"/>
          <p:nvPr/>
        </p:nvSpPr>
        <p:spPr>
          <a:xfrm>
            <a:off x="531876" y="1599364"/>
            <a:ext cx="11128248" cy="61247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rPr b="1" i="0" lang="en-US" sz="4400" u="sng" cap="none" strike="noStrike">
                <a:solidFill>
                  <a:schemeClr val="lt1"/>
                </a:solidFill>
                <a:latin typeface="Calibri"/>
                <a:ea typeface="Calibri"/>
                <a:cs typeface="Calibri"/>
                <a:sym typeface="Calibri"/>
              </a:rPr>
              <a:t>Student Parking and Campus Entry: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Follow the cones which indicate the pathing expected on campus. Vehicles will be asked to take an immediate right when entering campus and perform a loop. This is the reduce congestion and aids in smooth traffic flow.</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br>
              <a:rPr b="0" i="0" lang="en-US" sz="3200" u="none" cap="none" strike="noStrike">
                <a:solidFill>
                  <a:schemeClr val="lt1"/>
                </a:solidFill>
                <a:latin typeface="Calibri"/>
                <a:ea typeface="Calibri"/>
                <a:cs typeface="Calibri"/>
                <a:sym typeface="Calibri"/>
              </a:rPr>
            </a:br>
            <a:r>
              <a:rPr b="1" i="0" lang="en-US" sz="3200" u="none" cap="none" strike="noStrike">
                <a:solidFill>
                  <a:schemeClr val="lt1"/>
                </a:solidFill>
                <a:latin typeface="Calibri"/>
                <a:ea typeface="Calibri"/>
                <a:cs typeface="Calibri"/>
                <a:sym typeface="Calibri"/>
              </a:rPr>
              <a:t>West-MEC is a closed campus, student must check in/out through office</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br>
              <a:rPr b="0" i="0" lang="en-US" sz="2000" u="none" cap="none" strike="noStrike">
                <a:solidFill>
                  <a:schemeClr val="lt1"/>
                </a:solidFill>
                <a:latin typeface="Calibri"/>
                <a:ea typeface="Calibri"/>
                <a:cs typeface="Calibri"/>
                <a:sym typeface="Calibri"/>
              </a:rPr>
            </a:br>
            <a:endParaRPr b="0" i="0" sz="20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3" name="Google Shape;333;p35"/>
          <p:cNvSpPr/>
          <p:nvPr/>
        </p:nvSpPr>
        <p:spPr>
          <a:xfrm>
            <a:off x="4338148" y="714382"/>
            <a:ext cx="3564300" cy="9327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5100"/>
              <a:buFont typeface="Arial"/>
              <a:buNone/>
            </a:pPr>
            <a:r>
              <a:rPr b="0" i="0" lang="en-US" sz="5100" u="none" cap="none" strike="noStrike">
                <a:solidFill>
                  <a:srgbClr val="FF7F00"/>
                </a:solidFill>
                <a:latin typeface="Arial"/>
                <a:ea typeface="Arial"/>
                <a:cs typeface="Arial"/>
                <a:sym typeface="Arial"/>
              </a:rPr>
              <a:t>Dress Code</a:t>
            </a:r>
            <a:endParaRPr b="0" i="0" sz="5100" u="none" cap="none" strike="noStrike">
              <a:solidFill>
                <a:srgbClr val="FF7F00"/>
              </a:solidFill>
              <a:latin typeface="Arial"/>
              <a:ea typeface="Arial"/>
              <a:cs typeface="Arial"/>
              <a:sym typeface="Arial"/>
            </a:endParaRPr>
          </a:p>
        </p:txBody>
      </p:sp>
      <p:pic>
        <p:nvPicPr>
          <p:cNvPr id="334" name="Google Shape;334;p35"/>
          <p:cNvPicPr preferRelativeResize="0"/>
          <p:nvPr/>
        </p:nvPicPr>
        <p:blipFill rotWithShape="1">
          <a:blip r:embed="rId4">
            <a:alphaModFix/>
          </a:blip>
          <a:srcRect b="0" l="0" r="0" t="0"/>
          <a:stretch/>
        </p:blipFill>
        <p:spPr>
          <a:xfrm>
            <a:off x="3985063" y="551525"/>
            <a:ext cx="179702" cy="1095550"/>
          </a:xfrm>
          <a:prstGeom prst="rect">
            <a:avLst/>
          </a:prstGeom>
          <a:noFill/>
          <a:ln>
            <a:noFill/>
          </a:ln>
        </p:spPr>
      </p:pic>
      <p:pic>
        <p:nvPicPr>
          <p:cNvPr id="335" name="Google Shape;335;p35"/>
          <p:cNvPicPr preferRelativeResize="0"/>
          <p:nvPr/>
        </p:nvPicPr>
        <p:blipFill rotWithShape="1">
          <a:blip r:embed="rId5">
            <a:alphaModFix/>
          </a:blip>
          <a:srcRect b="0" l="0" r="0" t="0"/>
          <a:stretch/>
        </p:blipFill>
        <p:spPr>
          <a:xfrm>
            <a:off x="8075806" y="551532"/>
            <a:ext cx="131125" cy="1095550"/>
          </a:xfrm>
          <a:prstGeom prst="rect">
            <a:avLst/>
          </a:prstGeom>
          <a:noFill/>
          <a:ln>
            <a:noFill/>
          </a:ln>
        </p:spPr>
      </p:pic>
      <p:sp>
        <p:nvSpPr>
          <p:cNvPr id="336" name="Google Shape;336;p35"/>
          <p:cNvSpPr/>
          <p:nvPr/>
        </p:nvSpPr>
        <p:spPr>
          <a:xfrm>
            <a:off x="1524000" y="2387575"/>
            <a:ext cx="9144000" cy="3559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37" name="Google Shape;337;p35"/>
          <p:cNvSpPr txBox="1"/>
          <p:nvPr/>
        </p:nvSpPr>
        <p:spPr>
          <a:xfrm>
            <a:off x="321468" y="2387575"/>
            <a:ext cx="11658600" cy="5170646"/>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SzPts val="3600"/>
              <a:buFont typeface="Noto Sans Symbols"/>
              <a:buChar char="▪"/>
            </a:pPr>
            <a:r>
              <a:rPr b="0" i="0" lang="en-US" sz="3600" u="none" cap="none" strike="noStrike">
                <a:solidFill>
                  <a:schemeClr val="lt1"/>
                </a:solidFill>
                <a:latin typeface="Calibri"/>
                <a:ea typeface="Calibri"/>
                <a:cs typeface="Calibri"/>
                <a:sym typeface="Calibri"/>
              </a:rPr>
              <a:t>Because our programs replicate the work environment, student uniforms and following the dress code policy is an expectation in all West-MEC programs.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alibri"/>
              <a:ea typeface="Calibri"/>
              <a:cs typeface="Calibri"/>
              <a:sym typeface="Calibri"/>
            </a:endParaRPr>
          </a:p>
          <a:p>
            <a:pPr indent="-342900" lvl="0" marL="342900" marR="0" rtl="0" algn="ctr">
              <a:lnSpc>
                <a:spcPct val="100000"/>
              </a:lnSpc>
              <a:spcBef>
                <a:spcPts val="0"/>
              </a:spcBef>
              <a:spcAft>
                <a:spcPts val="0"/>
              </a:spcAft>
              <a:buClr>
                <a:schemeClr val="lt1"/>
              </a:buClr>
              <a:buSzPts val="3600"/>
              <a:buFont typeface="Noto Sans Symbols"/>
              <a:buChar char="▪"/>
            </a:pPr>
            <a:r>
              <a:rPr b="0" i="0" lang="en-US" sz="3600" u="none" cap="none" strike="noStrike">
                <a:solidFill>
                  <a:schemeClr val="lt1"/>
                </a:solidFill>
                <a:latin typeface="Calibri"/>
                <a:ea typeface="Calibri"/>
                <a:cs typeface="Calibri"/>
                <a:sym typeface="Calibri"/>
              </a:rPr>
              <a:t>Students are required to be in uniform everyday unless otherwise informed by their instructor.</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190500" lvl="0" marL="34290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190500" lvl="0" marL="34290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190500" lvl="0" marL="34290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43" name="Google Shape;343;p36"/>
          <p:cNvPicPr preferRelativeResize="0"/>
          <p:nvPr/>
        </p:nvPicPr>
        <p:blipFill rotWithShape="1">
          <a:blip r:embed="rId4">
            <a:alphaModFix/>
          </a:blip>
          <a:srcRect b="0" l="0" r="0" t="0"/>
          <a:stretch/>
        </p:blipFill>
        <p:spPr>
          <a:xfrm>
            <a:off x="2003970" y="991195"/>
            <a:ext cx="368400" cy="4170300"/>
          </a:xfrm>
          <a:prstGeom prst="rect">
            <a:avLst/>
          </a:prstGeom>
          <a:noFill/>
          <a:ln>
            <a:noFill/>
          </a:ln>
        </p:spPr>
      </p:pic>
      <p:pic>
        <p:nvPicPr>
          <p:cNvPr id="344" name="Google Shape;344;p36"/>
          <p:cNvPicPr preferRelativeResize="0"/>
          <p:nvPr/>
        </p:nvPicPr>
        <p:blipFill rotWithShape="1">
          <a:blip r:embed="rId5">
            <a:alphaModFix/>
          </a:blip>
          <a:srcRect b="24944" l="75085" r="10010" t="58397"/>
          <a:stretch/>
        </p:blipFill>
        <p:spPr>
          <a:xfrm>
            <a:off x="2314277" y="1232296"/>
            <a:ext cx="1428900" cy="1078200"/>
          </a:xfrm>
          <a:prstGeom prst="rect">
            <a:avLst/>
          </a:prstGeom>
          <a:noFill/>
          <a:ln>
            <a:noFill/>
          </a:ln>
        </p:spPr>
      </p:pic>
      <p:pic>
        <p:nvPicPr>
          <p:cNvPr id="345" name="Google Shape;345;p36"/>
          <p:cNvPicPr preferRelativeResize="0"/>
          <p:nvPr/>
        </p:nvPicPr>
        <p:blipFill rotWithShape="1">
          <a:blip r:embed="rId6">
            <a:alphaModFix/>
          </a:blip>
          <a:srcRect b="0" l="0" r="0" t="0"/>
          <a:stretch/>
        </p:blipFill>
        <p:spPr>
          <a:xfrm>
            <a:off x="2693789" y="1437679"/>
            <a:ext cx="669600" cy="669600"/>
          </a:xfrm>
          <a:prstGeom prst="rect">
            <a:avLst/>
          </a:prstGeom>
          <a:noFill/>
          <a:ln>
            <a:noFill/>
          </a:ln>
        </p:spPr>
      </p:pic>
      <p:pic>
        <p:nvPicPr>
          <p:cNvPr id="346" name="Google Shape;346;p36"/>
          <p:cNvPicPr preferRelativeResize="0"/>
          <p:nvPr/>
        </p:nvPicPr>
        <p:blipFill rotWithShape="1">
          <a:blip r:embed="rId5">
            <a:alphaModFix/>
          </a:blip>
          <a:srcRect b="24944" l="75085" r="10010" t="58397"/>
          <a:stretch/>
        </p:blipFill>
        <p:spPr>
          <a:xfrm>
            <a:off x="3845718" y="1232296"/>
            <a:ext cx="1428900" cy="1078200"/>
          </a:xfrm>
          <a:prstGeom prst="rect">
            <a:avLst/>
          </a:prstGeom>
          <a:noFill/>
          <a:ln>
            <a:noFill/>
          </a:ln>
        </p:spPr>
      </p:pic>
      <p:pic>
        <p:nvPicPr>
          <p:cNvPr id="347" name="Google Shape;347;p36"/>
          <p:cNvPicPr preferRelativeResize="0"/>
          <p:nvPr/>
        </p:nvPicPr>
        <p:blipFill rotWithShape="1">
          <a:blip r:embed="rId5">
            <a:alphaModFix/>
          </a:blip>
          <a:srcRect b="24944" l="75085" r="10010" t="58397"/>
          <a:stretch/>
        </p:blipFill>
        <p:spPr>
          <a:xfrm>
            <a:off x="5372695" y="1232296"/>
            <a:ext cx="1428900" cy="1078200"/>
          </a:xfrm>
          <a:prstGeom prst="rect">
            <a:avLst/>
          </a:prstGeom>
          <a:noFill/>
          <a:ln>
            <a:noFill/>
          </a:ln>
        </p:spPr>
      </p:pic>
      <p:pic>
        <p:nvPicPr>
          <p:cNvPr id="348" name="Google Shape;348;p36"/>
          <p:cNvPicPr preferRelativeResize="0"/>
          <p:nvPr/>
        </p:nvPicPr>
        <p:blipFill rotWithShape="1">
          <a:blip r:embed="rId5">
            <a:alphaModFix/>
          </a:blip>
          <a:srcRect b="24944" l="75085" r="10010" t="58397"/>
          <a:stretch/>
        </p:blipFill>
        <p:spPr>
          <a:xfrm>
            <a:off x="6899671" y="1232296"/>
            <a:ext cx="1428900" cy="1078200"/>
          </a:xfrm>
          <a:prstGeom prst="rect">
            <a:avLst/>
          </a:prstGeom>
          <a:noFill/>
          <a:ln>
            <a:noFill/>
          </a:ln>
        </p:spPr>
      </p:pic>
      <p:pic>
        <p:nvPicPr>
          <p:cNvPr id="349" name="Google Shape;349;p36"/>
          <p:cNvPicPr preferRelativeResize="0"/>
          <p:nvPr/>
        </p:nvPicPr>
        <p:blipFill rotWithShape="1">
          <a:blip r:embed="rId5">
            <a:alphaModFix/>
          </a:blip>
          <a:srcRect b="24944" l="75085" r="10010" t="58397"/>
          <a:stretch/>
        </p:blipFill>
        <p:spPr>
          <a:xfrm>
            <a:off x="8426648" y="1232296"/>
            <a:ext cx="1428900" cy="1078200"/>
          </a:xfrm>
          <a:prstGeom prst="rect">
            <a:avLst/>
          </a:prstGeom>
          <a:noFill/>
          <a:ln>
            <a:noFill/>
          </a:ln>
        </p:spPr>
      </p:pic>
      <p:pic>
        <p:nvPicPr>
          <p:cNvPr id="350" name="Google Shape;350;p36"/>
          <p:cNvPicPr preferRelativeResize="0"/>
          <p:nvPr/>
        </p:nvPicPr>
        <p:blipFill rotWithShape="1">
          <a:blip r:embed="rId5">
            <a:alphaModFix/>
          </a:blip>
          <a:srcRect b="24944" l="75085" r="10010" t="58397"/>
          <a:stretch/>
        </p:blipFill>
        <p:spPr>
          <a:xfrm>
            <a:off x="2318742" y="2428875"/>
            <a:ext cx="1428900" cy="1078200"/>
          </a:xfrm>
          <a:prstGeom prst="rect">
            <a:avLst/>
          </a:prstGeom>
          <a:noFill/>
          <a:ln>
            <a:noFill/>
          </a:ln>
        </p:spPr>
      </p:pic>
      <p:pic>
        <p:nvPicPr>
          <p:cNvPr id="351" name="Google Shape;351;p36"/>
          <p:cNvPicPr preferRelativeResize="0"/>
          <p:nvPr/>
        </p:nvPicPr>
        <p:blipFill rotWithShape="1">
          <a:blip r:embed="rId5">
            <a:alphaModFix/>
          </a:blip>
          <a:srcRect b="24944" l="75085" r="10010" t="58397"/>
          <a:stretch/>
        </p:blipFill>
        <p:spPr>
          <a:xfrm>
            <a:off x="3845718" y="2428875"/>
            <a:ext cx="1428900" cy="1078200"/>
          </a:xfrm>
          <a:prstGeom prst="rect">
            <a:avLst/>
          </a:prstGeom>
          <a:noFill/>
          <a:ln>
            <a:noFill/>
          </a:ln>
        </p:spPr>
      </p:pic>
      <p:pic>
        <p:nvPicPr>
          <p:cNvPr id="352" name="Google Shape;352;p36"/>
          <p:cNvPicPr preferRelativeResize="0"/>
          <p:nvPr/>
        </p:nvPicPr>
        <p:blipFill rotWithShape="1">
          <a:blip r:embed="rId5">
            <a:alphaModFix/>
          </a:blip>
          <a:srcRect b="24944" l="75085" r="10010" t="58397"/>
          <a:stretch/>
        </p:blipFill>
        <p:spPr>
          <a:xfrm>
            <a:off x="5372695" y="2428875"/>
            <a:ext cx="1428900" cy="1078200"/>
          </a:xfrm>
          <a:prstGeom prst="rect">
            <a:avLst/>
          </a:prstGeom>
          <a:noFill/>
          <a:ln>
            <a:noFill/>
          </a:ln>
        </p:spPr>
      </p:pic>
      <p:pic>
        <p:nvPicPr>
          <p:cNvPr id="353" name="Google Shape;353;p36"/>
          <p:cNvPicPr preferRelativeResize="0"/>
          <p:nvPr/>
        </p:nvPicPr>
        <p:blipFill rotWithShape="1">
          <a:blip r:embed="rId5">
            <a:alphaModFix/>
          </a:blip>
          <a:srcRect b="24944" l="75085" r="10010" t="58397"/>
          <a:stretch/>
        </p:blipFill>
        <p:spPr>
          <a:xfrm>
            <a:off x="6899671" y="2428875"/>
            <a:ext cx="1428900" cy="1078200"/>
          </a:xfrm>
          <a:prstGeom prst="rect">
            <a:avLst/>
          </a:prstGeom>
          <a:noFill/>
          <a:ln>
            <a:noFill/>
          </a:ln>
        </p:spPr>
      </p:pic>
      <p:pic>
        <p:nvPicPr>
          <p:cNvPr id="354" name="Google Shape;354;p36"/>
          <p:cNvPicPr preferRelativeResize="0"/>
          <p:nvPr/>
        </p:nvPicPr>
        <p:blipFill rotWithShape="1">
          <a:blip r:embed="rId5">
            <a:alphaModFix/>
          </a:blip>
          <a:srcRect b="24944" l="75085" r="10010" t="58397"/>
          <a:stretch/>
        </p:blipFill>
        <p:spPr>
          <a:xfrm>
            <a:off x="8426648" y="2428875"/>
            <a:ext cx="1428900" cy="1078200"/>
          </a:xfrm>
          <a:prstGeom prst="rect">
            <a:avLst/>
          </a:prstGeom>
          <a:noFill/>
          <a:ln>
            <a:noFill/>
          </a:ln>
        </p:spPr>
      </p:pic>
      <p:pic>
        <p:nvPicPr>
          <p:cNvPr id="355" name="Google Shape;355;p36"/>
          <p:cNvPicPr preferRelativeResize="0"/>
          <p:nvPr/>
        </p:nvPicPr>
        <p:blipFill rotWithShape="1">
          <a:blip r:embed="rId7">
            <a:alphaModFix/>
          </a:blip>
          <a:srcRect b="0" l="0" r="0" t="0"/>
          <a:stretch/>
        </p:blipFill>
        <p:spPr>
          <a:xfrm>
            <a:off x="9757171" y="991195"/>
            <a:ext cx="368400" cy="4170300"/>
          </a:xfrm>
          <a:prstGeom prst="rect">
            <a:avLst/>
          </a:prstGeom>
          <a:noFill/>
          <a:ln>
            <a:noFill/>
          </a:ln>
        </p:spPr>
      </p:pic>
      <p:pic>
        <p:nvPicPr>
          <p:cNvPr id="356" name="Google Shape;356;p36"/>
          <p:cNvPicPr preferRelativeResize="0"/>
          <p:nvPr/>
        </p:nvPicPr>
        <p:blipFill rotWithShape="1">
          <a:blip r:embed="rId8">
            <a:alphaModFix/>
          </a:blip>
          <a:srcRect b="0" l="0" r="0" t="0"/>
          <a:stretch/>
        </p:blipFill>
        <p:spPr>
          <a:xfrm>
            <a:off x="4292203" y="1464468"/>
            <a:ext cx="535800" cy="633900"/>
          </a:xfrm>
          <a:prstGeom prst="rect">
            <a:avLst/>
          </a:prstGeom>
          <a:noFill/>
          <a:ln>
            <a:noFill/>
          </a:ln>
        </p:spPr>
      </p:pic>
      <p:pic>
        <p:nvPicPr>
          <p:cNvPr id="357" name="Google Shape;357;p36"/>
          <p:cNvPicPr preferRelativeResize="0"/>
          <p:nvPr/>
        </p:nvPicPr>
        <p:blipFill rotWithShape="1">
          <a:blip r:embed="rId9">
            <a:alphaModFix/>
          </a:blip>
          <a:srcRect b="0" l="0" r="0" t="0"/>
          <a:stretch/>
        </p:blipFill>
        <p:spPr>
          <a:xfrm>
            <a:off x="5587007" y="1562695"/>
            <a:ext cx="982200" cy="482100"/>
          </a:xfrm>
          <a:prstGeom prst="rect">
            <a:avLst/>
          </a:prstGeom>
          <a:noFill/>
          <a:ln>
            <a:noFill/>
          </a:ln>
        </p:spPr>
      </p:pic>
      <p:pic>
        <p:nvPicPr>
          <p:cNvPr id="358" name="Google Shape;358;p36"/>
          <p:cNvPicPr preferRelativeResize="0"/>
          <p:nvPr/>
        </p:nvPicPr>
        <p:blipFill rotWithShape="1">
          <a:blip r:embed="rId10">
            <a:alphaModFix/>
          </a:blip>
          <a:srcRect b="0" l="0" r="0" t="0"/>
          <a:stretch/>
        </p:blipFill>
        <p:spPr>
          <a:xfrm>
            <a:off x="7328296" y="1496839"/>
            <a:ext cx="616200" cy="616200"/>
          </a:xfrm>
          <a:prstGeom prst="rect">
            <a:avLst/>
          </a:prstGeom>
          <a:noFill/>
          <a:ln>
            <a:noFill/>
          </a:ln>
        </p:spPr>
      </p:pic>
      <p:pic>
        <p:nvPicPr>
          <p:cNvPr id="359" name="Google Shape;359;p36"/>
          <p:cNvPicPr preferRelativeResize="0"/>
          <p:nvPr/>
        </p:nvPicPr>
        <p:blipFill rotWithShape="1">
          <a:blip r:embed="rId11">
            <a:alphaModFix/>
          </a:blip>
          <a:srcRect b="0" l="0" r="0" t="0"/>
          <a:stretch/>
        </p:blipFill>
        <p:spPr>
          <a:xfrm>
            <a:off x="8811741" y="1446609"/>
            <a:ext cx="642900" cy="759000"/>
          </a:xfrm>
          <a:prstGeom prst="rect">
            <a:avLst/>
          </a:prstGeom>
          <a:noFill/>
          <a:ln>
            <a:noFill/>
          </a:ln>
        </p:spPr>
      </p:pic>
      <p:pic>
        <p:nvPicPr>
          <p:cNvPr id="360" name="Google Shape;360;p36"/>
          <p:cNvPicPr preferRelativeResize="0"/>
          <p:nvPr/>
        </p:nvPicPr>
        <p:blipFill rotWithShape="1">
          <a:blip r:embed="rId12">
            <a:alphaModFix/>
          </a:blip>
          <a:srcRect b="0" l="0" r="0" t="0"/>
          <a:stretch/>
        </p:blipFill>
        <p:spPr>
          <a:xfrm>
            <a:off x="4256484" y="2643187"/>
            <a:ext cx="633900" cy="633900"/>
          </a:xfrm>
          <a:prstGeom prst="rect">
            <a:avLst/>
          </a:prstGeom>
          <a:noFill/>
          <a:ln>
            <a:noFill/>
          </a:ln>
        </p:spPr>
      </p:pic>
      <p:pic>
        <p:nvPicPr>
          <p:cNvPr id="361" name="Google Shape;361;p36"/>
          <p:cNvPicPr preferRelativeResize="0"/>
          <p:nvPr/>
        </p:nvPicPr>
        <p:blipFill rotWithShape="1">
          <a:blip r:embed="rId13">
            <a:alphaModFix/>
          </a:blip>
          <a:srcRect b="0" l="0" r="0" t="0"/>
          <a:stretch/>
        </p:blipFill>
        <p:spPr>
          <a:xfrm>
            <a:off x="7455544" y="2651002"/>
            <a:ext cx="482100" cy="633899"/>
          </a:xfrm>
          <a:prstGeom prst="rect">
            <a:avLst/>
          </a:prstGeom>
          <a:noFill/>
          <a:ln>
            <a:noFill/>
          </a:ln>
        </p:spPr>
      </p:pic>
      <p:pic>
        <p:nvPicPr>
          <p:cNvPr id="362" name="Google Shape;362;p36"/>
          <p:cNvPicPr preferRelativeResize="0"/>
          <p:nvPr/>
        </p:nvPicPr>
        <p:blipFill rotWithShape="1">
          <a:blip r:embed="rId14">
            <a:alphaModFix/>
          </a:blip>
          <a:srcRect b="0" l="0" r="0" t="0"/>
          <a:stretch/>
        </p:blipFill>
        <p:spPr>
          <a:xfrm>
            <a:off x="5819179" y="2591841"/>
            <a:ext cx="526800" cy="705300"/>
          </a:xfrm>
          <a:prstGeom prst="rect">
            <a:avLst/>
          </a:prstGeom>
          <a:noFill/>
          <a:ln>
            <a:noFill/>
          </a:ln>
        </p:spPr>
      </p:pic>
      <p:grpSp>
        <p:nvGrpSpPr>
          <p:cNvPr id="363" name="Google Shape;363;p36"/>
          <p:cNvGrpSpPr/>
          <p:nvPr/>
        </p:nvGrpSpPr>
        <p:grpSpPr>
          <a:xfrm>
            <a:off x="2720578" y="2544960"/>
            <a:ext cx="625078" cy="785812"/>
            <a:chOff x="0" y="0"/>
            <a:chExt cx="559" cy="704"/>
          </a:xfrm>
        </p:grpSpPr>
        <p:pic>
          <p:nvPicPr>
            <p:cNvPr id="364" name="Google Shape;364;p36"/>
            <p:cNvPicPr preferRelativeResize="0"/>
            <p:nvPr/>
          </p:nvPicPr>
          <p:blipFill rotWithShape="1">
            <a:blip r:embed="rId15">
              <a:alphaModFix/>
            </a:blip>
            <a:srcRect b="0" l="0" r="0" t="0"/>
            <a:stretch/>
          </p:blipFill>
          <p:spPr>
            <a:xfrm>
              <a:off x="0" y="210"/>
              <a:ext cx="308" cy="479"/>
            </a:xfrm>
            <a:prstGeom prst="rect">
              <a:avLst/>
            </a:prstGeom>
            <a:noFill/>
            <a:ln>
              <a:noFill/>
            </a:ln>
          </p:spPr>
        </p:pic>
        <p:pic>
          <p:nvPicPr>
            <p:cNvPr id="365" name="Google Shape;365;p36"/>
            <p:cNvPicPr preferRelativeResize="0"/>
            <p:nvPr/>
          </p:nvPicPr>
          <p:blipFill rotWithShape="1">
            <a:blip r:embed="rId16">
              <a:alphaModFix/>
            </a:blip>
            <a:srcRect b="0" l="0" r="0" t="0"/>
            <a:stretch/>
          </p:blipFill>
          <p:spPr>
            <a:xfrm>
              <a:off x="248" y="0"/>
              <a:ext cx="311" cy="704"/>
            </a:xfrm>
            <a:prstGeom prst="rect">
              <a:avLst/>
            </a:prstGeom>
            <a:noFill/>
            <a:ln>
              <a:noFill/>
            </a:ln>
          </p:spPr>
        </p:pic>
      </p:grpSp>
      <p:pic>
        <p:nvPicPr>
          <p:cNvPr id="366" name="Google Shape;366;p36"/>
          <p:cNvPicPr preferRelativeResize="0"/>
          <p:nvPr/>
        </p:nvPicPr>
        <p:blipFill rotWithShape="1">
          <a:blip r:embed="rId17">
            <a:alphaModFix/>
          </a:blip>
          <a:srcRect b="19565" l="0" r="89046" t="0"/>
          <a:stretch/>
        </p:blipFill>
        <p:spPr>
          <a:xfrm>
            <a:off x="9002613" y="2748112"/>
            <a:ext cx="504600" cy="600599"/>
          </a:xfrm>
          <a:prstGeom prst="rect">
            <a:avLst/>
          </a:prstGeom>
          <a:noFill/>
          <a:ln>
            <a:noFill/>
          </a:ln>
        </p:spPr>
      </p:pic>
      <p:sp>
        <p:nvSpPr>
          <p:cNvPr id="367" name="Google Shape;367;p36"/>
          <p:cNvSpPr/>
          <p:nvPr/>
        </p:nvSpPr>
        <p:spPr>
          <a:xfrm>
            <a:off x="2238375" y="3750468"/>
            <a:ext cx="8143800" cy="12591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6000"/>
              <a:buFont typeface="Arial"/>
              <a:buNone/>
            </a:pPr>
            <a:r>
              <a:rPr b="0" i="0" lang="en-US" sz="6000" u="none" cap="none" strike="noStrike">
                <a:solidFill>
                  <a:srgbClr val="FFFFFF"/>
                </a:solidFill>
                <a:latin typeface="Arial"/>
                <a:ea typeface="Arial"/>
                <a:cs typeface="Arial"/>
                <a:sym typeface="Arial"/>
              </a:rPr>
              <a:t>STUDENT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3" name="Google Shape;373;p37"/>
          <p:cNvSpPr/>
          <p:nvPr/>
        </p:nvSpPr>
        <p:spPr>
          <a:xfrm>
            <a:off x="2390995" y="647740"/>
            <a:ext cx="7442815" cy="8928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6300"/>
              <a:buFont typeface="Arial"/>
              <a:buNone/>
            </a:pPr>
            <a:r>
              <a:rPr b="0" i="0" lang="en-US" sz="6300" u="none" cap="none" strike="noStrike">
                <a:solidFill>
                  <a:srgbClr val="FF7F00"/>
                </a:solidFill>
                <a:latin typeface="Arial"/>
                <a:ea typeface="Arial"/>
                <a:cs typeface="Arial"/>
                <a:sym typeface="Arial"/>
              </a:rPr>
              <a:t>Discovery Meetings</a:t>
            </a:r>
            <a:endParaRPr b="0" i="0" sz="6300" u="none" cap="none" strike="noStrike">
              <a:solidFill>
                <a:srgbClr val="FF7F00"/>
              </a:solidFill>
              <a:latin typeface="Arial"/>
              <a:ea typeface="Arial"/>
              <a:cs typeface="Arial"/>
              <a:sym typeface="Arial"/>
            </a:endParaRPr>
          </a:p>
        </p:txBody>
      </p:sp>
      <p:pic>
        <p:nvPicPr>
          <p:cNvPr id="374" name="Google Shape;374;p37"/>
          <p:cNvPicPr preferRelativeResize="0"/>
          <p:nvPr/>
        </p:nvPicPr>
        <p:blipFill rotWithShape="1">
          <a:blip r:embed="rId4">
            <a:alphaModFix/>
          </a:blip>
          <a:srcRect b="0" l="0" r="0" t="0"/>
          <a:stretch/>
        </p:blipFill>
        <p:spPr>
          <a:xfrm>
            <a:off x="2117558" y="580542"/>
            <a:ext cx="336883" cy="1035900"/>
          </a:xfrm>
          <a:prstGeom prst="rect">
            <a:avLst/>
          </a:prstGeom>
          <a:noFill/>
          <a:ln>
            <a:noFill/>
          </a:ln>
        </p:spPr>
      </p:pic>
      <p:pic>
        <p:nvPicPr>
          <p:cNvPr id="375" name="Google Shape;375;p37"/>
          <p:cNvPicPr preferRelativeResize="0"/>
          <p:nvPr/>
        </p:nvPicPr>
        <p:blipFill rotWithShape="1">
          <a:blip r:embed="rId5">
            <a:alphaModFix/>
          </a:blip>
          <a:srcRect b="0" l="0" r="0" t="0"/>
          <a:stretch/>
        </p:blipFill>
        <p:spPr>
          <a:xfrm>
            <a:off x="9266989" y="580542"/>
            <a:ext cx="363622" cy="1035900"/>
          </a:xfrm>
          <a:prstGeom prst="rect">
            <a:avLst/>
          </a:prstGeom>
          <a:noFill/>
          <a:ln>
            <a:noFill/>
          </a:ln>
        </p:spPr>
      </p:pic>
      <p:sp>
        <p:nvSpPr>
          <p:cNvPr id="376" name="Google Shape;376;p37"/>
          <p:cNvSpPr/>
          <p:nvPr/>
        </p:nvSpPr>
        <p:spPr>
          <a:xfrm>
            <a:off x="689812" y="2357437"/>
            <a:ext cx="10705430" cy="3559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Discovery Meetings are individual meetings with 1</a:t>
            </a:r>
            <a:r>
              <a:rPr b="0" baseline="30000" i="0" lang="en-US" sz="2800" u="none" cap="none" strike="noStrike">
                <a:solidFill>
                  <a:schemeClr val="lt1"/>
                </a:solidFill>
                <a:latin typeface="Calibri"/>
                <a:ea typeface="Calibri"/>
                <a:cs typeface="Calibri"/>
                <a:sym typeface="Calibri"/>
              </a:rPr>
              <a:t>st</a:t>
            </a:r>
            <a:r>
              <a:rPr b="0" i="0" lang="en-US" sz="2800" u="none" cap="none" strike="noStrike">
                <a:solidFill>
                  <a:schemeClr val="lt1"/>
                </a:solidFill>
                <a:latin typeface="Calibri"/>
                <a:ea typeface="Calibri"/>
                <a:cs typeface="Calibri"/>
                <a:sym typeface="Calibri"/>
              </a:rPr>
              <a:t> year students and their parents to set individual goals. Discovery Meetings are part of the career development that deliberately guide students and families to create intentional and meaningful college and career ready pathways. Discovery Meetings are ideally held with students and parents, during West-MEC time, and are about 30 minutes in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3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82" name="Google Shape;382;p38"/>
          <p:cNvSpPr/>
          <p:nvPr/>
        </p:nvSpPr>
        <p:spPr>
          <a:xfrm>
            <a:off x="2884609" y="671491"/>
            <a:ext cx="6267900" cy="93272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5100"/>
              <a:buFont typeface="Arial"/>
              <a:buNone/>
            </a:pPr>
            <a:r>
              <a:rPr b="0" i="0" lang="en-US" sz="5100" u="none" cap="none" strike="noStrike">
                <a:solidFill>
                  <a:srgbClr val="FF7F00"/>
                </a:solidFill>
                <a:latin typeface="Arial"/>
                <a:ea typeface="Arial"/>
                <a:cs typeface="Arial"/>
                <a:sym typeface="Arial"/>
              </a:rPr>
              <a:t>SPECIAL SERVICES</a:t>
            </a:r>
            <a:endParaRPr b="0" i="0" sz="1400" u="none" cap="none" strike="noStrike">
              <a:solidFill>
                <a:srgbClr val="000000"/>
              </a:solidFill>
              <a:latin typeface="Arial"/>
              <a:ea typeface="Arial"/>
              <a:cs typeface="Arial"/>
              <a:sym typeface="Arial"/>
            </a:endParaRPr>
          </a:p>
        </p:txBody>
      </p:sp>
      <p:pic>
        <p:nvPicPr>
          <p:cNvPr id="383" name="Google Shape;383;p38"/>
          <p:cNvPicPr preferRelativeResize="0"/>
          <p:nvPr/>
        </p:nvPicPr>
        <p:blipFill rotWithShape="1">
          <a:blip r:embed="rId4">
            <a:alphaModFix/>
          </a:blip>
          <a:srcRect b="0" l="0" r="0" t="0"/>
          <a:stretch/>
        </p:blipFill>
        <p:spPr>
          <a:xfrm>
            <a:off x="2654793" y="568311"/>
            <a:ext cx="92700" cy="1035900"/>
          </a:xfrm>
          <a:prstGeom prst="rect">
            <a:avLst/>
          </a:prstGeom>
          <a:noFill/>
          <a:ln>
            <a:noFill/>
          </a:ln>
        </p:spPr>
      </p:pic>
      <p:pic>
        <p:nvPicPr>
          <p:cNvPr id="384" name="Google Shape;384;p38"/>
          <p:cNvPicPr preferRelativeResize="0"/>
          <p:nvPr/>
        </p:nvPicPr>
        <p:blipFill rotWithShape="1">
          <a:blip r:embed="rId5">
            <a:alphaModFix/>
          </a:blip>
          <a:srcRect b="0" l="0" r="0" t="0"/>
          <a:stretch/>
        </p:blipFill>
        <p:spPr>
          <a:xfrm>
            <a:off x="9214376" y="508957"/>
            <a:ext cx="91500" cy="1035900"/>
          </a:xfrm>
          <a:prstGeom prst="rect">
            <a:avLst/>
          </a:prstGeom>
          <a:noFill/>
          <a:ln>
            <a:noFill/>
          </a:ln>
        </p:spPr>
      </p:pic>
      <p:sp>
        <p:nvSpPr>
          <p:cNvPr id="385" name="Google Shape;385;p38"/>
          <p:cNvSpPr/>
          <p:nvPr/>
        </p:nvSpPr>
        <p:spPr>
          <a:xfrm>
            <a:off x="1524000" y="2387575"/>
            <a:ext cx="9144000" cy="3559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rgbClr val="FFFFFF"/>
                </a:solidFill>
                <a:latin typeface="Arial"/>
                <a:ea typeface="Arial"/>
                <a:cs typeface="Arial"/>
                <a:sym typeface="Arial"/>
              </a:rPr>
              <a:t>Students with disabilities enrolled in West-MEC Central Programs will be provided instructional supports as outlined in their Individual Education Plan (IEP)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FFFFFF"/>
                </a:solidFill>
                <a:latin typeface="Arial"/>
                <a:ea typeface="Arial"/>
                <a:cs typeface="Arial"/>
                <a:sym typeface="Arial"/>
              </a:rPr>
              <a:t>(IEP and 504 documents will be requested from the home high school)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9"/>
          <p:cNvSpPr txBox="1"/>
          <p:nvPr>
            <p:ph type="title"/>
          </p:nvPr>
        </p:nvSpPr>
        <p:spPr>
          <a:xfrm>
            <a:off x="66397" y="1330037"/>
            <a:ext cx="11710000" cy="1906442"/>
          </a:xfrm>
          <a:prstGeom prst="rect">
            <a:avLst/>
          </a:prstGeom>
          <a:noFill/>
          <a:ln>
            <a:noFill/>
          </a:ln>
        </p:spPr>
        <p:txBody>
          <a:bodyPr anchorCtr="0" anchor="ctr" bIns="60925" lIns="121900" spcFirstLastPara="1" rIns="121900" wrap="square" tIns="60925">
            <a:noAutofit/>
          </a:bodyPr>
          <a:lstStyle/>
          <a:p>
            <a:pPr indent="0" lvl="0" marL="0" rtl="0" algn="l">
              <a:lnSpc>
                <a:spcPct val="90000"/>
              </a:lnSpc>
              <a:spcBef>
                <a:spcPts val="0"/>
              </a:spcBef>
              <a:spcAft>
                <a:spcPts val="0"/>
              </a:spcAft>
              <a:buSzPts val="4410"/>
              <a:buNone/>
            </a:pPr>
            <a:r>
              <a:rPr lang="en-US" sz="5880"/>
              <a:t>CAREER SERVICES </a:t>
            </a:r>
            <a:br>
              <a:rPr lang="en-US" sz="5880"/>
            </a:br>
            <a:r>
              <a:rPr lang="en-US" sz="5880"/>
              <a:t>COACH </a:t>
            </a:r>
            <a:br>
              <a:rPr lang="en-US" sz="5880"/>
            </a:br>
            <a:r>
              <a:rPr lang="en-US" sz="3240"/>
              <a:t>Irma Espinoza</a:t>
            </a:r>
            <a:endParaRPr sz="324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98" name="Google Shape;398;p40"/>
          <p:cNvSpPr txBox="1"/>
          <p:nvPr>
            <p:ph type="title"/>
          </p:nvPr>
        </p:nvSpPr>
        <p:spPr>
          <a:xfrm>
            <a:off x="838200" y="365125"/>
            <a:ext cx="10515600" cy="1325563"/>
          </a:xfrm>
          <a:prstGeom prst="rect">
            <a:avLst/>
          </a:prstGeom>
          <a:noFill/>
          <a:ln>
            <a:noFill/>
          </a:ln>
        </p:spPr>
        <p:txBody>
          <a:bodyPr anchorCtr="0" anchor="ctr" bIns="60925" lIns="121900" spcFirstLastPara="1" rIns="121900" wrap="square" tIns="60925">
            <a:noAutofit/>
          </a:bodyPr>
          <a:lstStyle/>
          <a:p>
            <a:pPr indent="0" lvl="0" marL="0" rtl="0" algn="l">
              <a:lnSpc>
                <a:spcPct val="90000"/>
              </a:lnSpc>
              <a:spcBef>
                <a:spcPts val="0"/>
              </a:spcBef>
              <a:spcAft>
                <a:spcPts val="0"/>
              </a:spcAft>
              <a:buClr>
                <a:schemeClr val="lt1"/>
              </a:buClr>
              <a:buSzPts val="4400"/>
              <a:buFont typeface="Calibri"/>
              <a:buNone/>
            </a:pPr>
            <a:r>
              <a:rPr b="1" lang="en-US">
                <a:solidFill>
                  <a:schemeClr val="lt1"/>
                </a:solidFill>
              </a:rPr>
              <a:t>Career Services Coach</a:t>
            </a:r>
            <a:endParaRPr b="1">
              <a:solidFill>
                <a:schemeClr val="lt1"/>
              </a:solidFill>
            </a:endParaRPr>
          </a:p>
        </p:txBody>
      </p:sp>
      <p:sp>
        <p:nvSpPr>
          <p:cNvPr id="399" name="Google Shape;399;p40"/>
          <p:cNvSpPr txBox="1"/>
          <p:nvPr>
            <p:ph idx="1" type="body"/>
          </p:nvPr>
        </p:nvSpPr>
        <p:spPr>
          <a:xfrm>
            <a:off x="838200" y="1825625"/>
            <a:ext cx="5181600" cy="4351338"/>
          </a:xfrm>
          <a:prstGeom prst="rect">
            <a:avLst/>
          </a:prstGeom>
          <a:noFill/>
          <a:ln>
            <a:noFill/>
          </a:ln>
        </p:spPr>
        <p:txBody>
          <a:bodyPr anchorCtr="0" anchor="t" bIns="60925" lIns="121900" spcFirstLastPara="1" rIns="121900" wrap="square" tIns="60925">
            <a:noAutofit/>
          </a:bodyPr>
          <a:lstStyle/>
          <a:p>
            <a:pPr indent="-457189" lvl="0" marL="457189" rtl="0" algn="l">
              <a:lnSpc>
                <a:spcPct val="90000"/>
              </a:lnSpc>
              <a:spcBef>
                <a:spcPts val="0"/>
              </a:spcBef>
              <a:spcAft>
                <a:spcPts val="0"/>
              </a:spcAft>
              <a:buClr>
                <a:schemeClr val="lt1"/>
              </a:buClr>
              <a:buSzPts val="2800"/>
              <a:buFont typeface="Arial"/>
              <a:buChar char="•"/>
            </a:pPr>
            <a:r>
              <a:rPr lang="en-US">
                <a:solidFill>
                  <a:schemeClr val="lt1"/>
                </a:solidFill>
                <a:latin typeface="Calibri"/>
                <a:ea typeface="Calibri"/>
                <a:cs typeface="Calibri"/>
                <a:sym typeface="Calibri"/>
              </a:rPr>
              <a:t>RESUMES</a:t>
            </a:r>
            <a:endParaRPr>
              <a:solidFill>
                <a:schemeClr val="lt1"/>
              </a:solidFill>
            </a:endParaRPr>
          </a:p>
          <a:p>
            <a:pPr indent="-457189" lvl="0" marL="457189" rtl="0" algn="l">
              <a:lnSpc>
                <a:spcPct val="90000"/>
              </a:lnSpc>
              <a:spcBef>
                <a:spcPts val="1000"/>
              </a:spcBef>
              <a:spcAft>
                <a:spcPts val="0"/>
              </a:spcAft>
              <a:buClr>
                <a:schemeClr val="lt1"/>
              </a:buClr>
              <a:buSzPts val="2800"/>
              <a:buFont typeface="Arial"/>
              <a:buChar char="•"/>
            </a:pPr>
            <a:r>
              <a:rPr lang="en-US">
                <a:solidFill>
                  <a:schemeClr val="lt1"/>
                </a:solidFill>
                <a:latin typeface="Calibri"/>
                <a:ea typeface="Calibri"/>
                <a:cs typeface="Calibri"/>
                <a:sym typeface="Calibri"/>
              </a:rPr>
              <a:t>COVER LETTERS</a:t>
            </a:r>
            <a:endParaRPr>
              <a:solidFill>
                <a:schemeClr val="lt1"/>
              </a:solidFill>
            </a:endParaRPr>
          </a:p>
          <a:p>
            <a:pPr indent="-457189" lvl="0" marL="457189" rtl="0" algn="l">
              <a:lnSpc>
                <a:spcPct val="90000"/>
              </a:lnSpc>
              <a:spcBef>
                <a:spcPts val="1000"/>
              </a:spcBef>
              <a:spcAft>
                <a:spcPts val="0"/>
              </a:spcAft>
              <a:buClr>
                <a:schemeClr val="lt1"/>
              </a:buClr>
              <a:buSzPts val="2800"/>
              <a:buFont typeface="Arial"/>
              <a:buChar char="•"/>
            </a:pPr>
            <a:r>
              <a:rPr lang="en-US">
                <a:solidFill>
                  <a:schemeClr val="lt1"/>
                </a:solidFill>
                <a:latin typeface="Calibri"/>
                <a:ea typeface="Calibri"/>
                <a:cs typeface="Calibri"/>
                <a:sym typeface="Calibri"/>
              </a:rPr>
              <a:t>INTERVIEW SKILLS</a:t>
            </a:r>
            <a:endParaRPr>
              <a:solidFill>
                <a:schemeClr val="lt1"/>
              </a:solidFill>
            </a:endParaRPr>
          </a:p>
          <a:p>
            <a:pPr indent="-457189" lvl="0" marL="457189" rtl="0" algn="l">
              <a:lnSpc>
                <a:spcPct val="90000"/>
              </a:lnSpc>
              <a:spcBef>
                <a:spcPts val="1000"/>
              </a:spcBef>
              <a:spcAft>
                <a:spcPts val="0"/>
              </a:spcAft>
              <a:buClr>
                <a:schemeClr val="lt1"/>
              </a:buClr>
              <a:buSzPts val="2800"/>
              <a:buFont typeface="Arial"/>
              <a:buChar char="•"/>
            </a:pPr>
            <a:r>
              <a:rPr lang="en-US">
                <a:solidFill>
                  <a:schemeClr val="lt1"/>
                </a:solidFill>
                <a:latin typeface="Calibri"/>
                <a:ea typeface="Calibri"/>
                <a:cs typeface="Calibri"/>
                <a:sym typeface="Calibri"/>
              </a:rPr>
              <a:t>MOCK INTERVIEWS</a:t>
            </a:r>
            <a:endParaRPr>
              <a:solidFill>
                <a:schemeClr val="lt1"/>
              </a:solidFill>
            </a:endParaRPr>
          </a:p>
          <a:p>
            <a:pPr indent="-457189" lvl="0" marL="457189" rtl="0" algn="l">
              <a:lnSpc>
                <a:spcPct val="90000"/>
              </a:lnSpc>
              <a:spcBef>
                <a:spcPts val="1000"/>
              </a:spcBef>
              <a:spcAft>
                <a:spcPts val="0"/>
              </a:spcAft>
              <a:buClr>
                <a:schemeClr val="lt1"/>
              </a:buClr>
              <a:buSzPts val="2800"/>
              <a:buFont typeface="Arial"/>
              <a:buChar char="•"/>
            </a:pPr>
            <a:r>
              <a:rPr lang="en-US">
                <a:solidFill>
                  <a:schemeClr val="lt1"/>
                </a:solidFill>
                <a:latin typeface="Calibri"/>
                <a:ea typeface="Calibri"/>
                <a:cs typeface="Calibri"/>
                <a:sym typeface="Calibri"/>
              </a:rPr>
              <a:t>INDUSTRY PARTNER INTERACTIONS</a:t>
            </a:r>
            <a:endParaRPr>
              <a:solidFill>
                <a:schemeClr val="lt1"/>
              </a:solidFill>
            </a:endParaRPr>
          </a:p>
          <a:p>
            <a:pPr indent="-342889" lvl="0" marL="457189" rtl="0" algn="l">
              <a:lnSpc>
                <a:spcPct val="90000"/>
              </a:lnSpc>
              <a:spcBef>
                <a:spcPts val="480"/>
              </a:spcBef>
              <a:spcAft>
                <a:spcPts val="0"/>
              </a:spcAft>
              <a:buClr>
                <a:schemeClr val="dk1"/>
              </a:buClr>
              <a:buSzPts val="1800"/>
              <a:buNone/>
            </a:pPr>
            <a:r>
              <a:t/>
            </a:r>
            <a:endParaRPr sz="2400">
              <a:latin typeface="Calibri"/>
              <a:ea typeface="Calibri"/>
              <a:cs typeface="Calibri"/>
              <a:sym typeface="Calibri"/>
            </a:endParaRPr>
          </a:p>
        </p:txBody>
      </p:sp>
      <p:sp>
        <p:nvSpPr>
          <p:cNvPr id="400" name="Google Shape;400;p4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457189" lvl="0" marL="457189" rtl="0" algn="l">
              <a:lnSpc>
                <a:spcPct val="90000"/>
              </a:lnSpc>
              <a:spcBef>
                <a:spcPts val="0"/>
              </a:spcBef>
              <a:spcAft>
                <a:spcPts val="0"/>
              </a:spcAft>
              <a:buClr>
                <a:schemeClr val="lt1"/>
              </a:buClr>
              <a:buSzPts val="2800"/>
              <a:buFont typeface="Arial"/>
              <a:buChar char="•"/>
            </a:pPr>
            <a:r>
              <a:rPr lang="en-US">
                <a:solidFill>
                  <a:schemeClr val="lt1"/>
                </a:solidFill>
              </a:rPr>
              <a:t>ADVISORY COUNCIL </a:t>
            </a:r>
            <a:endParaRPr>
              <a:solidFill>
                <a:schemeClr val="lt1"/>
              </a:solidFill>
            </a:endParaRPr>
          </a:p>
          <a:p>
            <a:pPr indent="-457189" lvl="0" marL="457189" rtl="0" algn="l">
              <a:lnSpc>
                <a:spcPct val="90000"/>
              </a:lnSpc>
              <a:spcBef>
                <a:spcPts val="1000"/>
              </a:spcBef>
              <a:spcAft>
                <a:spcPts val="0"/>
              </a:spcAft>
              <a:buClr>
                <a:schemeClr val="lt1"/>
              </a:buClr>
              <a:buSzPts val="2800"/>
              <a:buFont typeface="Arial"/>
              <a:buChar char="•"/>
            </a:pPr>
            <a:r>
              <a:rPr lang="en-US">
                <a:solidFill>
                  <a:schemeClr val="lt1"/>
                </a:solidFill>
              </a:rPr>
              <a:t>INTERN/ EXTERNSHIP, JOB SHADOWING</a:t>
            </a:r>
            <a:endParaRPr>
              <a:solidFill>
                <a:schemeClr val="lt1"/>
              </a:solidFill>
            </a:endParaRPr>
          </a:p>
          <a:p>
            <a:pPr indent="-457189" lvl="0" marL="457189" rtl="0" algn="l">
              <a:lnSpc>
                <a:spcPct val="90000"/>
              </a:lnSpc>
              <a:spcBef>
                <a:spcPts val="1000"/>
              </a:spcBef>
              <a:spcAft>
                <a:spcPts val="0"/>
              </a:spcAft>
              <a:buClr>
                <a:schemeClr val="lt1"/>
              </a:buClr>
              <a:buSzPts val="2800"/>
              <a:buFont typeface="Arial"/>
              <a:buChar char="•"/>
            </a:pPr>
            <a:r>
              <a:rPr lang="en-US">
                <a:solidFill>
                  <a:schemeClr val="lt1"/>
                </a:solidFill>
              </a:rPr>
              <a:t>CAREER PLACEMENT ASSISTANCE </a:t>
            </a:r>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   STUDENT AMBASSADORS </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7" name="Google Shape;407;p41"/>
          <p:cNvSpPr txBox="1"/>
          <p:nvPr>
            <p:ph idx="1" type="body"/>
          </p:nvPr>
        </p:nvSpPr>
        <p:spPr>
          <a:xfrm>
            <a:off x="1231770" y="2225519"/>
            <a:ext cx="9408800" cy="3580400"/>
          </a:xfrm>
          <a:prstGeom prst="rect">
            <a:avLst/>
          </a:prstGeom>
          <a:noFill/>
          <a:ln>
            <a:noFill/>
          </a:ln>
        </p:spPr>
        <p:txBody>
          <a:bodyPr anchorCtr="0" anchor="t" bIns="60925" lIns="121900" spcFirstLastPara="1" rIns="121900" wrap="square" tIns="60925">
            <a:noAutofit/>
          </a:bodyPr>
          <a:lstStyle/>
          <a:p>
            <a:pPr indent="-457200" lvl="0" marL="457200" rtl="0" algn="l">
              <a:lnSpc>
                <a:spcPct val="90000"/>
              </a:lnSpc>
              <a:spcBef>
                <a:spcPts val="0"/>
              </a:spcBef>
              <a:spcAft>
                <a:spcPts val="0"/>
              </a:spcAft>
              <a:buSzPts val="2400"/>
              <a:buFont typeface="Arial"/>
              <a:buChar char="•"/>
            </a:pPr>
            <a:r>
              <a:rPr lang="en-US">
                <a:solidFill>
                  <a:schemeClr val="lt1"/>
                </a:solidFill>
                <a:latin typeface="Calibri"/>
                <a:ea typeface="Calibri"/>
                <a:cs typeface="Calibri"/>
                <a:sym typeface="Calibri"/>
              </a:rPr>
              <a:t>RESUME BUILDING </a:t>
            </a:r>
            <a:endParaRPr>
              <a:solidFill>
                <a:schemeClr val="lt1"/>
              </a:solidFill>
            </a:endParaRPr>
          </a:p>
          <a:p>
            <a:pPr indent="-457200" lvl="0" marL="457200" rtl="0" algn="l">
              <a:lnSpc>
                <a:spcPct val="90000"/>
              </a:lnSpc>
              <a:spcBef>
                <a:spcPts val="640"/>
              </a:spcBef>
              <a:spcAft>
                <a:spcPts val="0"/>
              </a:spcAft>
              <a:buSzPts val="2400"/>
              <a:buFont typeface="Arial"/>
              <a:buChar char="•"/>
            </a:pPr>
            <a:r>
              <a:rPr lang="en-US">
                <a:solidFill>
                  <a:schemeClr val="lt1"/>
                </a:solidFill>
                <a:latin typeface="Calibri"/>
                <a:ea typeface="Calibri"/>
                <a:cs typeface="Calibri"/>
                <a:sym typeface="Calibri"/>
              </a:rPr>
              <a:t>SOFT SKILLS TRAINING</a:t>
            </a:r>
            <a:endParaRPr>
              <a:solidFill>
                <a:schemeClr val="lt1"/>
              </a:solidFill>
            </a:endParaRPr>
          </a:p>
          <a:p>
            <a:pPr indent="-457200" lvl="0" marL="457200" rtl="0" algn="l">
              <a:lnSpc>
                <a:spcPct val="90000"/>
              </a:lnSpc>
              <a:spcBef>
                <a:spcPts val="640"/>
              </a:spcBef>
              <a:spcAft>
                <a:spcPts val="0"/>
              </a:spcAft>
              <a:buSzPts val="2400"/>
              <a:buFont typeface="Arial"/>
              <a:buChar char="•"/>
            </a:pPr>
            <a:r>
              <a:rPr lang="en-US">
                <a:solidFill>
                  <a:schemeClr val="lt1"/>
                </a:solidFill>
                <a:latin typeface="Calibri"/>
                <a:ea typeface="Calibri"/>
                <a:cs typeface="Calibri"/>
                <a:sym typeface="Calibri"/>
              </a:rPr>
              <a:t>PATHWAYS 2 SUCCESS ( Seniors) </a:t>
            </a:r>
            <a:endParaRPr>
              <a:solidFill>
                <a:schemeClr val="lt1"/>
              </a:solidFill>
            </a:endParaRPr>
          </a:p>
          <a:p>
            <a:pPr indent="-457200" lvl="0" marL="457200" rtl="0" algn="l">
              <a:lnSpc>
                <a:spcPct val="90000"/>
              </a:lnSpc>
              <a:spcBef>
                <a:spcPts val="640"/>
              </a:spcBef>
              <a:spcAft>
                <a:spcPts val="0"/>
              </a:spcAft>
              <a:buSzPts val="2400"/>
              <a:buFont typeface="Arial"/>
              <a:buChar char="•"/>
            </a:pPr>
            <a:r>
              <a:rPr lang="en-US">
                <a:solidFill>
                  <a:schemeClr val="lt1"/>
                </a:solidFill>
                <a:latin typeface="Calibri"/>
                <a:ea typeface="Calibri"/>
                <a:cs typeface="Calibri"/>
                <a:sym typeface="Calibri"/>
              </a:rPr>
              <a:t>INTERVIEW PREPARATION</a:t>
            </a:r>
            <a:endParaRPr>
              <a:solidFill>
                <a:schemeClr val="lt1"/>
              </a:solidFill>
            </a:endParaRPr>
          </a:p>
          <a:p>
            <a:pPr indent="-457200" lvl="0" marL="457200" rtl="0" algn="l">
              <a:lnSpc>
                <a:spcPct val="90000"/>
              </a:lnSpc>
              <a:spcBef>
                <a:spcPts val="640"/>
              </a:spcBef>
              <a:spcAft>
                <a:spcPts val="0"/>
              </a:spcAft>
              <a:buSzPts val="2400"/>
              <a:buFont typeface="Arial"/>
              <a:buChar char="•"/>
            </a:pPr>
            <a:r>
              <a:rPr lang="en-US">
                <a:solidFill>
                  <a:schemeClr val="lt1"/>
                </a:solidFill>
                <a:latin typeface="Calibri"/>
                <a:ea typeface="Calibri"/>
                <a:cs typeface="Calibri"/>
                <a:sym typeface="Calibri"/>
              </a:rPr>
              <a:t>EXIT INTERVIEWS</a:t>
            </a:r>
            <a:endParaRPr>
              <a:solidFill>
                <a:schemeClr val="lt1"/>
              </a:solidFill>
            </a:endParaRPr>
          </a:p>
          <a:p>
            <a:pPr indent="-457200" lvl="0" marL="457200" rtl="0" algn="l">
              <a:lnSpc>
                <a:spcPct val="90000"/>
              </a:lnSpc>
              <a:spcBef>
                <a:spcPts val="640"/>
              </a:spcBef>
              <a:spcAft>
                <a:spcPts val="0"/>
              </a:spcAft>
              <a:buSzPts val="2400"/>
              <a:buFont typeface="Arial"/>
              <a:buChar char="•"/>
            </a:pPr>
            <a:r>
              <a:rPr lang="en-US">
                <a:solidFill>
                  <a:schemeClr val="lt1"/>
                </a:solidFill>
                <a:latin typeface="Calibri"/>
                <a:ea typeface="Calibri"/>
                <a:cs typeface="Calibri"/>
                <a:sym typeface="Calibri"/>
              </a:rPr>
              <a:t>CTSO/ SKILLS </a:t>
            </a:r>
            <a:endParaRPr>
              <a:solidFill>
                <a:schemeClr val="lt1"/>
              </a:solidFill>
              <a:latin typeface="Calibri"/>
              <a:ea typeface="Calibri"/>
              <a:cs typeface="Calibri"/>
              <a:sym typeface="Calibri"/>
            </a:endParaRPr>
          </a:p>
          <a:p>
            <a:pPr indent="-457200" lvl="0" marL="457200" rtl="0" algn="l">
              <a:lnSpc>
                <a:spcPct val="90000"/>
              </a:lnSpc>
              <a:spcBef>
                <a:spcPts val="640"/>
              </a:spcBef>
              <a:spcAft>
                <a:spcPts val="0"/>
              </a:spcAft>
              <a:buSzPts val="2400"/>
              <a:buFont typeface="Arial"/>
              <a:buChar char="•"/>
            </a:pPr>
            <a:r>
              <a:rPr lang="en-US">
                <a:solidFill>
                  <a:schemeClr val="lt1"/>
                </a:solidFill>
                <a:latin typeface="Calibri"/>
                <a:ea typeface="Calibri"/>
                <a:cs typeface="Calibri"/>
                <a:sym typeface="Calibri"/>
              </a:rPr>
              <a:t>FAST FORWARD </a:t>
            </a:r>
            <a:r>
              <a:rPr lang="en-US">
                <a:solidFill>
                  <a:schemeClr val="lt1"/>
                </a:solidFill>
                <a:latin typeface="Calibri"/>
                <a:ea typeface="Calibri"/>
                <a:cs typeface="Calibri"/>
                <a:sym typeface="Calibri"/>
              </a:rPr>
              <a:t>SESSION</a:t>
            </a:r>
            <a:r>
              <a:rPr lang="en-US">
                <a:solidFill>
                  <a:schemeClr val="lt1"/>
                </a:solidFill>
                <a:latin typeface="Calibri"/>
                <a:ea typeface="Calibri"/>
                <a:cs typeface="Calibri"/>
                <a:sym typeface="Calibri"/>
              </a:rPr>
              <a:t> </a:t>
            </a:r>
            <a:endParaRPr>
              <a:solidFill>
                <a:schemeClr val="lt1"/>
              </a:solidFill>
              <a:latin typeface="Calibri"/>
              <a:ea typeface="Calibri"/>
              <a:cs typeface="Calibri"/>
              <a:sym typeface="Calibri"/>
            </a:endParaRPr>
          </a:p>
          <a:p>
            <a:pPr indent="-457189" lvl="0" marL="457189" rtl="0" algn="l">
              <a:lnSpc>
                <a:spcPct val="90000"/>
              </a:lnSpc>
              <a:spcBef>
                <a:spcPts val="480"/>
              </a:spcBef>
              <a:spcAft>
                <a:spcPts val="0"/>
              </a:spcAft>
              <a:buSzPts val="1800"/>
              <a:buNone/>
            </a:pPr>
            <a:r>
              <a:t/>
            </a:r>
            <a:endParaRPr sz="2400">
              <a:latin typeface="Calibri"/>
              <a:ea typeface="Calibri"/>
              <a:cs typeface="Calibri"/>
              <a:sym typeface="Calibri"/>
            </a:endParaRPr>
          </a:p>
        </p:txBody>
      </p:sp>
      <p:sp>
        <p:nvSpPr>
          <p:cNvPr id="408" name="Google Shape;408;p41"/>
          <p:cNvSpPr txBox="1"/>
          <p:nvPr>
            <p:ph type="title"/>
          </p:nvPr>
        </p:nvSpPr>
        <p:spPr>
          <a:xfrm>
            <a:off x="1637760" y="1076603"/>
            <a:ext cx="9408800" cy="584000"/>
          </a:xfrm>
          <a:prstGeom prst="rect">
            <a:avLst/>
          </a:prstGeom>
          <a:noFill/>
          <a:ln>
            <a:noFill/>
          </a:ln>
        </p:spPr>
        <p:txBody>
          <a:bodyPr anchorCtr="0" anchor="ctr" bIns="60925" lIns="121900" spcFirstLastPara="1" rIns="121900" wrap="square" tIns="60925">
            <a:noAutofit/>
          </a:bodyPr>
          <a:lstStyle/>
          <a:p>
            <a:pPr indent="0" lvl="0" marL="0" marR="0" rtl="0" algn="l">
              <a:lnSpc>
                <a:spcPct val="90000"/>
              </a:lnSpc>
              <a:spcBef>
                <a:spcPts val="0"/>
              </a:spcBef>
              <a:spcAft>
                <a:spcPts val="0"/>
              </a:spcAft>
              <a:buClr>
                <a:schemeClr val="lt1"/>
              </a:buClr>
              <a:buSzPts val="3800"/>
              <a:buFont typeface="Arial"/>
              <a:buNone/>
            </a:pPr>
            <a:r>
              <a:rPr b="1" lang="en-US"/>
              <a:t>2019/ 2020 Touchpoints</a:t>
            </a:r>
            <a:endParaRPr b="1"/>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2"/>
          <p:cNvPicPr preferRelativeResize="0"/>
          <p:nvPr/>
        </p:nvPicPr>
        <p:blipFill rotWithShape="1">
          <a:blip r:embed="rId3">
            <a:alphaModFix/>
          </a:blip>
          <a:srcRect b="0" l="0" r="0" t="0"/>
          <a:stretch/>
        </p:blipFill>
        <p:spPr>
          <a:xfrm>
            <a:off x="1515001" y="0"/>
            <a:ext cx="9161999" cy="6871500"/>
          </a:xfrm>
          <a:prstGeom prst="rect">
            <a:avLst/>
          </a:prstGeom>
          <a:noFill/>
          <a:ln>
            <a:noFill/>
          </a:ln>
        </p:spPr>
      </p:pic>
      <p:sp>
        <p:nvSpPr>
          <p:cNvPr id="414" name="Google Shape;414;p42"/>
          <p:cNvSpPr/>
          <p:nvPr/>
        </p:nvSpPr>
        <p:spPr>
          <a:xfrm>
            <a:off x="2807250" y="651800"/>
            <a:ext cx="6828600" cy="8931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6000"/>
              <a:buFont typeface="Arial"/>
              <a:buNone/>
            </a:pPr>
            <a:r>
              <a:rPr b="0" i="0" lang="en-US" sz="6000" u="none" cap="none" strike="noStrike">
                <a:solidFill>
                  <a:srgbClr val="FF7F00"/>
                </a:solidFill>
                <a:latin typeface="Arial"/>
                <a:ea typeface="Arial"/>
                <a:cs typeface="Arial"/>
                <a:sym typeface="Arial"/>
              </a:rPr>
              <a:t>COMMUNICATION</a:t>
            </a:r>
            <a:endParaRPr b="0" i="0" sz="1800" u="none" cap="none" strike="noStrike">
              <a:solidFill>
                <a:schemeClr val="dk1"/>
              </a:solidFill>
              <a:latin typeface="Calibri"/>
              <a:ea typeface="Calibri"/>
              <a:cs typeface="Calibri"/>
              <a:sym typeface="Calibri"/>
            </a:endParaRPr>
          </a:p>
        </p:txBody>
      </p:sp>
      <p:pic>
        <p:nvPicPr>
          <p:cNvPr id="415" name="Google Shape;415;p42"/>
          <p:cNvPicPr preferRelativeResize="0"/>
          <p:nvPr/>
        </p:nvPicPr>
        <p:blipFill rotWithShape="1">
          <a:blip r:embed="rId4">
            <a:alphaModFix/>
          </a:blip>
          <a:srcRect b="0" l="0" r="0" t="0"/>
          <a:stretch/>
        </p:blipFill>
        <p:spPr>
          <a:xfrm>
            <a:off x="2638976" y="419676"/>
            <a:ext cx="168275" cy="1125225"/>
          </a:xfrm>
          <a:prstGeom prst="rect">
            <a:avLst/>
          </a:prstGeom>
          <a:noFill/>
          <a:ln>
            <a:noFill/>
          </a:ln>
        </p:spPr>
      </p:pic>
      <p:pic>
        <p:nvPicPr>
          <p:cNvPr id="416" name="Google Shape;416;p42"/>
          <p:cNvPicPr preferRelativeResize="0"/>
          <p:nvPr/>
        </p:nvPicPr>
        <p:blipFill rotWithShape="1">
          <a:blip r:embed="rId5">
            <a:alphaModFix/>
          </a:blip>
          <a:srcRect b="0" l="0" r="0" t="0"/>
          <a:stretch/>
        </p:blipFill>
        <p:spPr>
          <a:xfrm>
            <a:off x="9635901" y="419676"/>
            <a:ext cx="168275" cy="1125225"/>
          </a:xfrm>
          <a:prstGeom prst="rect">
            <a:avLst/>
          </a:prstGeom>
          <a:noFill/>
          <a:ln>
            <a:noFill/>
          </a:ln>
        </p:spPr>
      </p:pic>
      <p:pic>
        <p:nvPicPr>
          <p:cNvPr id="417" name="Google Shape;417;p42"/>
          <p:cNvPicPr preferRelativeResize="0"/>
          <p:nvPr/>
        </p:nvPicPr>
        <p:blipFill rotWithShape="1">
          <a:blip r:embed="rId6">
            <a:alphaModFix/>
          </a:blip>
          <a:srcRect b="0" l="0" r="0" t="0"/>
          <a:stretch/>
        </p:blipFill>
        <p:spPr>
          <a:xfrm>
            <a:off x="5601934" y="4010025"/>
            <a:ext cx="5075069" cy="2854726"/>
          </a:xfrm>
          <a:prstGeom prst="rect">
            <a:avLst/>
          </a:prstGeom>
          <a:noFill/>
          <a:ln cap="flat" cmpd="sng" w="9525">
            <a:solidFill>
              <a:srgbClr val="000000"/>
            </a:solidFill>
            <a:prstDash val="solid"/>
            <a:round/>
            <a:headEnd len="sm" w="sm" type="none"/>
            <a:tailEnd len="sm" w="sm" type="none"/>
          </a:ln>
        </p:spPr>
      </p:pic>
      <p:sp>
        <p:nvSpPr>
          <p:cNvPr id="418" name="Google Shape;418;p42"/>
          <p:cNvSpPr txBox="1"/>
          <p:nvPr/>
        </p:nvSpPr>
        <p:spPr>
          <a:xfrm>
            <a:off x="1515000" y="1698325"/>
            <a:ext cx="9162000" cy="192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9900"/>
                </a:solidFill>
                <a:latin typeface="Impact"/>
                <a:ea typeface="Impact"/>
                <a:cs typeface="Impact"/>
                <a:sym typeface="Impact"/>
              </a:rPr>
              <a:t>Download the West-MEC Mobile APP</a:t>
            </a:r>
            <a:endParaRPr b="0" i="0" sz="2400" u="none" cap="none" strike="noStrike">
              <a:solidFill>
                <a:srgbClr val="FF9900"/>
              </a:solidFill>
              <a:latin typeface="Impact"/>
              <a:ea typeface="Impact"/>
              <a:cs typeface="Impact"/>
              <a:sym typeface="Impact"/>
            </a:endParaRPr>
          </a:p>
        </p:txBody>
      </p:sp>
      <p:pic>
        <p:nvPicPr>
          <p:cNvPr id="419" name="Google Shape;419;p42"/>
          <p:cNvPicPr preferRelativeResize="0"/>
          <p:nvPr/>
        </p:nvPicPr>
        <p:blipFill rotWithShape="1">
          <a:blip r:embed="rId7">
            <a:alphaModFix/>
          </a:blip>
          <a:srcRect b="0" l="0" r="0" t="0"/>
          <a:stretch/>
        </p:blipFill>
        <p:spPr>
          <a:xfrm>
            <a:off x="1515000" y="4010014"/>
            <a:ext cx="1600200" cy="2847975"/>
          </a:xfrm>
          <a:prstGeom prst="rect">
            <a:avLst/>
          </a:prstGeom>
          <a:noFill/>
          <a:ln>
            <a:noFill/>
          </a:ln>
        </p:spPr>
      </p:pic>
      <p:pic>
        <p:nvPicPr>
          <p:cNvPr id="420" name="Google Shape;420;p42"/>
          <p:cNvPicPr preferRelativeResize="0"/>
          <p:nvPr/>
        </p:nvPicPr>
        <p:blipFill rotWithShape="1">
          <a:blip r:embed="rId8">
            <a:alphaModFix/>
          </a:blip>
          <a:srcRect b="0" l="0" r="0" t="0"/>
          <a:stretch/>
        </p:blipFill>
        <p:spPr>
          <a:xfrm>
            <a:off x="3115200" y="4010014"/>
            <a:ext cx="1600200" cy="2847975"/>
          </a:xfrm>
          <a:prstGeom prst="rect">
            <a:avLst/>
          </a:prstGeom>
          <a:noFill/>
          <a:ln>
            <a:noFill/>
          </a:ln>
        </p:spPr>
      </p:pic>
      <p:pic>
        <p:nvPicPr>
          <p:cNvPr id="421" name="Google Shape;421;p42"/>
          <p:cNvPicPr preferRelativeResize="0"/>
          <p:nvPr/>
        </p:nvPicPr>
        <p:blipFill rotWithShape="1">
          <a:blip r:embed="rId9">
            <a:alphaModFix/>
          </a:blip>
          <a:srcRect b="0" l="0" r="0" t="0"/>
          <a:stretch/>
        </p:blipFill>
        <p:spPr>
          <a:xfrm rot="941545">
            <a:off x="6938255" y="2506298"/>
            <a:ext cx="1299921" cy="2313550"/>
          </a:xfrm>
          <a:prstGeom prst="rect">
            <a:avLst/>
          </a:prstGeom>
          <a:noFill/>
          <a:ln>
            <a:noFill/>
          </a:ln>
        </p:spPr>
      </p:pic>
      <p:pic>
        <p:nvPicPr>
          <p:cNvPr id="422" name="Google Shape;422;p42"/>
          <p:cNvPicPr preferRelativeResize="0"/>
          <p:nvPr/>
        </p:nvPicPr>
        <p:blipFill rotWithShape="1">
          <a:blip r:embed="rId10">
            <a:alphaModFix/>
          </a:blip>
          <a:srcRect b="0" l="0" r="0" t="0"/>
          <a:stretch/>
        </p:blipFill>
        <p:spPr>
          <a:xfrm>
            <a:off x="1524000" y="1875525"/>
            <a:ext cx="1600200" cy="21363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8" name="Google Shape;428;p43"/>
          <p:cNvSpPr/>
          <p:nvPr/>
        </p:nvSpPr>
        <p:spPr>
          <a:xfrm>
            <a:off x="3583902" y="707883"/>
            <a:ext cx="5465429" cy="8928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4400"/>
              <a:buFont typeface="Arial"/>
              <a:buNone/>
            </a:pPr>
            <a:r>
              <a:rPr b="0" i="0" lang="en-US" sz="4400" u="none" cap="none" strike="noStrike">
                <a:solidFill>
                  <a:srgbClr val="FF7F00"/>
                </a:solidFill>
                <a:latin typeface="Arial"/>
                <a:ea typeface="Arial"/>
                <a:cs typeface="Arial"/>
                <a:sym typeface="Arial"/>
              </a:rPr>
              <a:t>Parent Engagement</a:t>
            </a:r>
            <a:endParaRPr b="0" i="0" sz="4400" u="none" cap="none" strike="noStrike">
              <a:solidFill>
                <a:srgbClr val="FF7F00"/>
              </a:solidFill>
              <a:latin typeface="Arial"/>
              <a:ea typeface="Arial"/>
              <a:cs typeface="Arial"/>
              <a:sym typeface="Arial"/>
            </a:endParaRPr>
          </a:p>
        </p:txBody>
      </p:sp>
      <p:pic>
        <p:nvPicPr>
          <p:cNvPr id="429" name="Google Shape;429;p43"/>
          <p:cNvPicPr preferRelativeResize="0"/>
          <p:nvPr/>
        </p:nvPicPr>
        <p:blipFill rotWithShape="1">
          <a:blip r:embed="rId4">
            <a:alphaModFix/>
          </a:blip>
          <a:srcRect b="0" l="0" r="0" t="0"/>
          <a:stretch/>
        </p:blipFill>
        <p:spPr>
          <a:xfrm>
            <a:off x="3223021" y="508992"/>
            <a:ext cx="92700" cy="1035900"/>
          </a:xfrm>
          <a:prstGeom prst="rect">
            <a:avLst/>
          </a:prstGeom>
          <a:noFill/>
          <a:ln>
            <a:noFill/>
          </a:ln>
        </p:spPr>
      </p:pic>
      <p:pic>
        <p:nvPicPr>
          <p:cNvPr id="430" name="Google Shape;430;p43"/>
          <p:cNvPicPr preferRelativeResize="0"/>
          <p:nvPr/>
        </p:nvPicPr>
        <p:blipFill rotWithShape="1">
          <a:blip r:embed="rId5">
            <a:alphaModFix/>
          </a:blip>
          <a:srcRect b="0" l="0" r="0" t="0"/>
          <a:stretch/>
        </p:blipFill>
        <p:spPr>
          <a:xfrm>
            <a:off x="8757444" y="508992"/>
            <a:ext cx="91500" cy="1035900"/>
          </a:xfrm>
          <a:prstGeom prst="rect">
            <a:avLst/>
          </a:prstGeom>
          <a:noFill/>
          <a:ln>
            <a:noFill/>
          </a:ln>
        </p:spPr>
      </p:pic>
      <p:sp>
        <p:nvSpPr>
          <p:cNvPr id="431" name="Google Shape;431;p43"/>
          <p:cNvSpPr/>
          <p:nvPr/>
        </p:nvSpPr>
        <p:spPr>
          <a:xfrm>
            <a:off x="1274254" y="1169850"/>
            <a:ext cx="8250900" cy="4518300"/>
          </a:xfrm>
          <a:prstGeom prst="rect">
            <a:avLst/>
          </a:prstGeom>
          <a:noFill/>
          <a:ln>
            <a:noFill/>
          </a:ln>
        </p:spPr>
        <p:txBody>
          <a:bodyPr anchorCtr="0" anchor="ctr" bIns="0" lIns="192875"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Arial"/>
              <a:ea typeface="Arial"/>
              <a:cs typeface="Arial"/>
              <a:sym typeface="Arial"/>
            </a:endParaRPr>
          </a:p>
        </p:txBody>
      </p:sp>
      <p:sp>
        <p:nvSpPr>
          <p:cNvPr id="432" name="Google Shape;432;p43"/>
          <p:cNvSpPr txBox="1"/>
          <p:nvPr/>
        </p:nvSpPr>
        <p:spPr>
          <a:xfrm>
            <a:off x="755549" y="2205750"/>
            <a:ext cx="5602472" cy="38164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Please follow us on Facebook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Calibri"/>
                <a:ea typeface="Calibri"/>
                <a:cs typeface="Calibri"/>
                <a:sym typeface="Calibri"/>
              </a:rPr>
              <a:t>Event information</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Calibri"/>
                <a:ea typeface="Calibri"/>
                <a:cs typeface="Calibri"/>
                <a:sym typeface="Calibri"/>
              </a:rPr>
              <a:t>Program News and photos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Calibri"/>
                <a:ea typeface="Calibri"/>
                <a:cs typeface="Calibri"/>
                <a:sym typeface="Calibri"/>
              </a:rPr>
              <a:t>Calendar reminders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Calibri"/>
                <a:ea typeface="Calibri"/>
                <a:cs typeface="Calibri"/>
                <a:sym typeface="Calibri"/>
              </a:rPr>
              <a:t>Special Events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                   And much more!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facebook logo" id="433" name="Google Shape;433;p43"/>
          <p:cNvPicPr preferRelativeResize="0"/>
          <p:nvPr/>
        </p:nvPicPr>
        <p:blipFill rotWithShape="1">
          <a:blip r:embed="rId6">
            <a:alphaModFix/>
          </a:blip>
          <a:srcRect b="0" l="0" r="0" t="0"/>
          <a:stretch/>
        </p:blipFill>
        <p:spPr>
          <a:xfrm>
            <a:off x="6876726" y="2887580"/>
            <a:ext cx="4257871" cy="12641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7"/>
          <p:cNvPicPr preferRelativeResize="0"/>
          <p:nvPr/>
        </p:nvPicPr>
        <p:blipFill rotWithShape="1">
          <a:blip r:embed="rId3">
            <a:alphaModFix/>
          </a:blip>
          <a:srcRect b="0" l="0" r="0" t="0"/>
          <a:stretch/>
        </p:blipFill>
        <p:spPr>
          <a:xfrm>
            <a:off x="75890" y="50626"/>
            <a:ext cx="12040219" cy="6756747"/>
          </a:xfrm>
          <a:prstGeom prst="rect">
            <a:avLst/>
          </a:prstGeom>
          <a:noFill/>
          <a:ln>
            <a:noFill/>
          </a:ln>
        </p:spPr>
      </p:pic>
      <p:sp>
        <p:nvSpPr>
          <p:cNvPr id="118" name="Google Shape;118;p17"/>
          <p:cNvSpPr txBox="1"/>
          <p:nvPr/>
        </p:nvSpPr>
        <p:spPr>
          <a:xfrm>
            <a:off x="1088136" y="4142232"/>
            <a:ext cx="444398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Arial"/>
                <a:ea typeface="Arial"/>
                <a:cs typeface="Arial"/>
                <a:sym typeface="Arial"/>
                <a:hlinkClick r:id="rId4"/>
              </a:rPr>
              <a:t>https://youtu.be/G5gDfP9_jgA</a:t>
            </a:r>
            <a:endParaRPr b="0" i="0" sz="1400" u="none" cap="none" strike="noStrike">
              <a:solidFill>
                <a:srgbClr val="000000"/>
              </a:solidFill>
              <a:latin typeface="Arial"/>
              <a:ea typeface="Arial"/>
              <a:cs typeface="Arial"/>
              <a:sym typeface="Arial"/>
            </a:endParaRPr>
          </a:p>
        </p:txBody>
      </p:sp>
      <p:pic>
        <p:nvPicPr>
          <p:cNvPr id="119" name="Google Shape;119;p17" title="Superintendent Welcome 2020-21">
            <a:hlinkClick r:id="rId5"/>
          </p:cNvPr>
          <p:cNvPicPr preferRelativeResize="0"/>
          <p:nvPr/>
        </p:nvPicPr>
        <p:blipFill>
          <a:blip r:embed="rId6">
            <a:alphaModFix/>
          </a:blip>
          <a:stretch>
            <a:fillRect/>
          </a:stretch>
        </p:blipFill>
        <p:spPr>
          <a:xfrm>
            <a:off x="751638" y="1510138"/>
            <a:ext cx="5116975" cy="3837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5" name="Google Shape;125;p18"/>
          <p:cNvSpPr/>
          <p:nvPr/>
        </p:nvSpPr>
        <p:spPr>
          <a:xfrm>
            <a:off x="587293" y="729860"/>
            <a:ext cx="5850008" cy="8928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7000"/>
              <a:buFont typeface="Arial"/>
              <a:buNone/>
            </a:pPr>
            <a:r>
              <a:rPr b="0" i="0" lang="en-US" sz="7000" u="none" cap="none" strike="noStrike">
                <a:solidFill>
                  <a:srgbClr val="FF7F00"/>
                </a:solidFill>
                <a:latin typeface="Arial"/>
                <a:ea typeface="Arial"/>
                <a:cs typeface="Arial"/>
                <a:sym typeface="Arial"/>
              </a:rPr>
              <a:t>Administration</a:t>
            </a:r>
            <a:endParaRPr b="0" i="0" sz="7000" u="none" cap="none" strike="noStrike">
              <a:solidFill>
                <a:srgbClr val="FF7F00"/>
              </a:solidFill>
              <a:latin typeface="Arial"/>
              <a:ea typeface="Arial"/>
              <a:cs typeface="Arial"/>
              <a:sym typeface="Arial"/>
            </a:endParaRPr>
          </a:p>
        </p:txBody>
      </p:sp>
      <p:pic>
        <p:nvPicPr>
          <p:cNvPr id="126" name="Google Shape;126;p18"/>
          <p:cNvPicPr preferRelativeResize="0"/>
          <p:nvPr/>
        </p:nvPicPr>
        <p:blipFill rotWithShape="1">
          <a:blip r:embed="rId4">
            <a:alphaModFix/>
          </a:blip>
          <a:srcRect b="0" l="0" r="0" t="0"/>
          <a:stretch/>
        </p:blipFill>
        <p:spPr>
          <a:xfrm>
            <a:off x="494593" y="660832"/>
            <a:ext cx="92700" cy="1035900"/>
          </a:xfrm>
          <a:prstGeom prst="rect">
            <a:avLst/>
          </a:prstGeom>
          <a:noFill/>
          <a:ln>
            <a:noFill/>
          </a:ln>
        </p:spPr>
      </p:pic>
      <p:pic>
        <p:nvPicPr>
          <p:cNvPr id="127" name="Google Shape;127;p18"/>
          <p:cNvPicPr preferRelativeResize="0"/>
          <p:nvPr/>
        </p:nvPicPr>
        <p:blipFill rotWithShape="1">
          <a:blip r:embed="rId5">
            <a:alphaModFix/>
          </a:blip>
          <a:srcRect b="0" l="0" r="0" t="0"/>
          <a:stretch/>
        </p:blipFill>
        <p:spPr>
          <a:xfrm>
            <a:off x="6245352" y="660832"/>
            <a:ext cx="91500" cy="1035900"/>
          </a:xfrm>
          <a:prstGeom prst="rect">
            <a:avLst/>
          </a:prstGeom>
          <a:noFill/>
          <a:ln>
            <a:noFill/>
          </a:ln>
        </p:spPr>
      </p:pic>
      <p:sp>
        <p:nvSpPr>
          <p:cNvPr id="128" name="Google Shape;128;p18"/>
          <p:cNvSpPr/>
          <p:nvPr/>
        </p:nvSpPr>
        <p:spPr>
          <a:xfrm>
            <a:off x="4171950" y="5733018"/>
            <a:ext cx="3975100" cy="896382"/>
          </a:xfrm>
          <a:prstGeom prst="rect">
            <a:avLst/>
          </a:prstGeom>
          <a:noFill/>
          <a:ln>
            <a:noFill/>
          </a:ln>
        </p:spPr>
        <p:txBody>
          <a:bodyPr anchorCtr="0" anchor="t" bIns="32125" lIns="64275" spcFirstLastPara="1" rIns="64275" wrap="square" tIns="321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29" name="Google Shape;129;p18"/>
          <p:cNvPicPr preferRelativeResize="0"/>
          <p:nvPr/>
        </p:nvPicPr>
        <p:blipFill rotWithShape="1">
          <a:blip r:embed="rId6">
            <a:alphaModFix/>
          </a:blip>
          <a:srcRect b="0" l="0" r="0" t="0"/>
          <a:stretch/>
        </p:blipFill>
        <p:spPr>
          <a:xfrm>
            <a:off x="6676305" y="86280"/>
            <a:ext cx="5183464" cy="6708823"/>
          </a:xfrm>
          <a:prstGeom prst="rect">
            <a:avLst/>
          </a:prstGeom>
          <a:noFill/>
          <a:ln>
            <a:noFill/>
          </a:ln>
        </p:spPr>
      </p:pic>
      <p:sp>
        <p:nvSpPr>
          <p:cNvPr id="130" name="Google Shape;130;p18"/>
          <p:cNvSpPr txBox="1"/>
          <p:nvPr/>
        </p:nvSpPr>
        <p:spPr>
          <a:xfrm>
            <a:off x="6676300" y="3148300"/>
            <a:ext cx="2757300" cy="3646800"/>
          </a:xfrm>
          <a:prstGeom prst="rect">
            <a:avLst/>
          </a:prstGeom>
          <a:solidFill>
            <a:srgbClr val="3535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Calibri"/>
                <a:ea typeface="Calibri"/>
                <a:cs typeface="Calibri"/>
                <a:sym typeface="Calibri"/>
              </a:rPr>
              <a:t>Troy Gabaldon</a:t>
            </a:r>
            <a:endParaRPr b="1">
              <a:solidFill>
                <a:srgbClr val="FFFFFF"/>
              </a:solidFill>
              <a:latin typeface="Calibri"/>
              <a:ea typeface="Calibri"/>
              <a:cs typeface="Calibri"/>
              <a:sym typeface="Calibri"/>
            </a:endParaRPr>
          </a:p>
          <a:p>
            <a:pPr indent="0" lvl="0" marL="0" rtl="0" algn="l">
              <a:spcBef>
                <a:spcPts val="0"/>
              </a:spcBef>
              <a:spcAft>
                <a:spcPts val="0"/>
              </a:spcAft>
              <a:buNone/>
            </a:pPr>
            <a:r>
              <a:rPr lang="en-US">
                <a:solidFill>
                  <a:srgbClr val="FFFFFF"/>
                </a:solidFill>
                <a:latin typeface="Calibri"/>
                <a:ea typeface="Calibri"/>
                <a:cs typeface="Calibri"/>
                <a:sym typeface="Calibri"/>
              </a:rPr>
              <a:t>Campus Administrator</a:t>
            </a:r>
            <a:endParaRPr>
              <a:solidFill>
                <a:srgbClr val="FFFFFF"/>
              </a:solidFill>
              <a:latin typeface="Calibri"/>
              <a:ea typeface="Calibri"/>
              <a:cs typeface="Calibri"/>
              <a:sym typeface="Calibri"/>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a:p>
            <a:pPr indent="0" lvl="0" marL="0" rtl="0" algn="l">
              <a:spcBef>
                <a:spcPts val="0"/>
              </a:spcBef>
              <a:spcAft>
                <a:spcPts val="0"/>
              </a:spcAft>
              <a:buNone/>
            </a:pPr>
            <a:r>
              <a:rPr b="1" lang="en-US">
                <a:solidFill>
                  <a:srgbClr val="FFFFFF"/>
                </a:solidFill>
                <a:latin typeface="Calibri"/>
                <a:ea typeface="Calibri"/>
                <a:cs typeface="Calibri"/>
                <a:sym typeface="Calibri"/>
              </a:rPr>
              <a:t>troy.gabaldon@west-mec.org</a:t>
            </a:r>
            <a:endParaRPr b="1">
              <a:solidFill>
                <a:srgbClr val="FFFFFF"/>
              </a:solidFill>
              <a:latin typeface="Calibri"/>
              <a:ea typeface="Calibri"/>
              <a:cs typeface="Calibri"/>
              <a:sym typeface="Calibri"/>
            </a:endParaRPr>
          </a:p>
          <a:p>
            <a:pPr indent="0" lvl="0" marL="0" rtl="0" algn="l">
              <a:spcBef>
                <a:spcPts val="0"/>
              </a:spcBef>
              <a:spcAft>
                <a:spcPts val="0"/>
              </a:spcAft>
              <a:buNone/>
            </a:pPr>
            <a:r>
              <a:rPr b="1" lang="en-US">
                <a:solidFill>
                  <a:srgbClr val="FFFFFF"/>
                </a:solidFill>
                <a:latin typeface="Calibri"/>
                <a:ea typeface="Calibri"/>
                <a:cs typeface="Calibri"/>
                <a:sym typeface="Calibri"/>
              </a:rPr>
              <a:t>623-209-8052</a:t>
            </a:r>
            <a:endParaRPr b="1">
              <a:solidFill>
                <a:srgbClr val="FFFFFF"/>
              </a:solidFill>
              <a:latin typeface="Calibri"/>
              <a:ea typeface="Calibri"/>
              <a:cs typeface="Calibri"/>
              <a:sym typeface="Calibri"/>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a:p>
            <a:pPr indent="-203200" lvl="0" marL="228600" rtl="0" algn="l">
              <a:spcBef>
                <a:spcPts val="0"/>
              </a:spcBef>
              <a:spcAft>
                <a:spcPts val="0"/>
              </a:spcAft>
              <a:buClr>
                <a:srgbClr val="FFFFFF"/>
              </a:buClr>
              <a:buSzPts val="1400"/>
              <a:buFont typeface="Calibri"/>
              <a:buChar char="●"/>
            </a:pPr>
            <a:r>
              <a:rPr lang="en-US">
                <a:solidFill>
                  <a:srgbClr val="FFFFFF"/>
                </a:solidFill>
                <a:latin typeface="Calibri"/>
                <a:ea typeface="Calibri"/>
                <a:cs typeface="Calibri"/>
                <a:sym typeface="Calibri"/>
              </a:rPr>
              <a:t>Oversees Campus Operations</a:t>
            </a:r>
            <a:endParaRPr>
              <a:solidFill>
                <a:srgbClr val="FFFFFF"/>
              </a:solidFill>
              <a:latin typeface="Calibri"/>
              <a:ea typeface="Calibri"/>
              <a:cs typeface="Calibri"/>
              <a:sym typeface="Calibri"/>
            </a:endParaRPr>
          </a:p>
          <a:p>
            <a:pPr indent="-114300" lvl="0" marL="228600" rtl="0" algn="l">
              <a:spcBef>
                <a:spcPts val="0"/>
              </a:spcBef>
              <a:spcAft>
                <a:spcPts val="0"/>
              </a:spcAft>
              <a:buNone/>
            </a:pPr>
            <a:r>
              <a:t/>
            </a:r>
            <a:endParaRPr>
              <a:solidFill>
                <a:srgbClr val="FFFFFF"/>
              </a:solidFill>
              <a:latin typeface="Calibri"/>
              <a:ea typeface="Calibri"/>
              <a:cs typeface="Calibri"/>
              <a:sym typeface="Calibri"/>
            </a:endParaRPr>
          </a:p>
          <a:p>
            <a:pPr indent="-203200" lvl="0" marL="228600" rtl="0" algn="l">
              <a:spcBef>
                <a:spcPts val="0"/>
              </a:spcBef>
              <a:spcAft>
                <a:spcPts val="0"/>
              </a:spcAft>
              <a:buClr>
                <a:srgbClr val="FFFFFF"/>
              </a:buClr>
              <a:buSzPts val="1400"/>
              <a:buFont typeface="Calibri"/>
              <a:buChar char="●"/>
            </a:pPr>
            <a:r>
              <a:rPr lang="en-US">
                <a:solidFill>
                  <a:srgbClr val="FFFFFF"/>
                </a:solidFill>
                <a:latin typeface="Calibri"/>
                <a:ea typeface="Calibri"/>
                <a:cs typeface="Calibri"/>
                <a:sym typeface="Calibri"/>
              </a:rPr>
              <a:t>Ensures Quality Education</a:t>
            </a:r>
            <a:endParaRPr>
              <a:solidFill>
                <a:srgbClr val="FFFFFF"/>
              </a:solidFill>
              <a:latin typeface="Calibri"/>
              <a:ea typeface="Calibri"/>
              <a:cs typeface="Calibri"/>
              <a:sym typeface="Calibri"/>
            </a:endParaRPr>
          </a:p>
          <a:p>
            <a:pPr indent="-114300" lvl="0" marL="228600" rtl="0" algn="l">
              <a:spcBef>
                <a:spcPts val="0"/>
              </a:spcBef>
              <a:spcAft>
                <a:spcPts val="0"/>
              </a:spcAft>
              <a:buNone/>
            </a:pPr>
            <a:r>
              <a:t/>
            </a:r>
            <a:endParaRPr>
              <a:solidFill>
                <a:srgbClr val="FFFFFF"/>
              </a:solidFill>
              <a:latin typeface="Calibri"/>
              <a:ea typeface="Calibri"/>
              <a:cs typeface="Calibri"/>
              <a:sym typeface="Calibri"/>
            </a:endParaRPr>
          </a:p>
          <a:p>
            <a:pPr indent="-203200" lvl="0" marL="228600" rtl="0" algn="l">
              <a:spcBef>
                <a:spcPts val="0"/>
              </a:spcBef>
              <a:spcAft>
                <a:spcPts val="0"/>
              </a:spcAft>
              <a:buClr>
                <a:srgbClr val="FFFFFF"/>
              </a:buClr>
              <a:buSzPts val="1400"/>
              <a:buFont typeface="Calibri"/>
              <a:buChar char="●"/>
            </a:pPr>
            <a:r>
              <a:rPr lang="en-US">
                <a:solidFill>
                  <a:srgbClr val="FFFFFF"/>
                </a:solidFill>
                <a:latin typeface="Calibri"/>
                <a:ea typeface="Calibri"/>
                <a:cs typeface="Calibri"/>
                <a:sym typeface="Calibri"/>
              </a:rPr>
              <a:t>Ensures Safe Environment</a:t>
            </a:r>
            <a:endParaRPr>
              <a:solidFill>
                <a:srgbClr val="FFFFFF"/>
              </a:solidFill>
              <a:latin typeface="Calibri"/>
              <a:ea typeface="Calibri"/>
              <a:cs typeface="Calibri"/>
              <a:sym typeface="Calibri"/>
            </a:endParaRPr>
          </a:p>
          <a:p>
            <a:pPr indent="-114300" lvl="0" marL="228600" rtl="0" algn="l">
              <a:spcBef>
                <a:spcPts val="0"/>
              </a:spcBef>
              <a:spcAft>
                <a:spcPts val="0"/>
              </a:spcAft>
              <a:buNone/>
            </a:pPr>
            <a:r>
              <a:t/>
            </a:r>
            <a:endParaRPr>
              <a:solidFill>
                <a:srgbClr val="FFFFFF"/>
              </a:solidFill>
              <a:latin typeface="Calibri"/>
              <a:ea typeface="Calibri"/>
              <a:cs typeface="Calibri"/>
              <a:sym typeface="Calibri"/>
            </a:endParaRPr>
          </a:p>
          <a:p>
            <a:pPr indent="-203200" lvl="0" marL="228600" rtl="0" algn="l">
              <a:spcBef>
                <a:spcPts val="0"/>
              </a:spcBef>
              <a:spcAft>
                <a:spcPts val="0"/>
              </a:spcAft>
              <a:buClr>
                <a:srgbClr val="FFFFFF"/>
              </a:buClr>
              <a:buSzPts val="1400"/>
              <a:buFont typeface="Calibri"/>
              <a:buChar char="●"/>
            </a:pPr>
            <a:r>
              <a:rPr lang="en-US">
                <a:solidFill>
                  <a:srgbClr val="FFFFFF"/>
                </a:solidFill>
                <a:latin typeface="Calibri"/>
                <a:ea typeface="Calibri"/>
                <a:cs typeface="Calibri"/>
                <a:sym typeface="Calibri"/>
              </a:rPr>
              <a:t>Ensure FAA Compliance</a:t>
            </a:r>
            <a:endParaRPr>
              <a:solidFill>
                <a:srgbClr val="FFFFFF"/>
              </a:solidFill>
              <a:latin typeface="Calibri"/>
              <a:ea typeface="Calibri"/>
              <a:cs typeface="Calibri"/>
              <a:sym typeface="Calibri"/>
            </a:endParaRPr>
          </a:p>
        </p:txBody>
      </p:sp>
      <p:sp>
        <p:nvSpPr>
          <p:cNvPr id="131" name="Google Shape;131;p18"/>
          <p:cNvSpPr txBox="1"/>
          <p:nvPr/>
        </p:nvSpPr>
        <p:spPr>
          <a:xfrm>
            <a:off x="9456425" y="3148300"/>
            <a:ext cx="2403300" cy="3646800"/>
          </a:xfrm>
          <a:prstGeom prst="rect">
            <a:avLst/>
          </a:prstGeom>
          <a:solidFill>
            <a:srgbClr val="FFAC4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Dr. Aaron Parsons</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Assistant Campus Administrator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aaron.parsons@west-mec.org</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623-209-8042</a:t>
            </a:r>
            <a:endParaRPr b="1">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203200" lvl="0" marL="228600" rtl="0" algn="l">
              <a:spcBef>
                <a:spcPts val="0"/>
              </a:spcBef>
              <a:spcAft>
                <a:spcPts val="0"/>
              </a:spcAft>
              <a:buSzPts val="1400"/>
              <a:buFont typeface="Calibri"/>
              <a:buChar char="●"/>
            </a:pPr>
            <a:r>
              <a:rPr lang="en-US">
                <a:latin typeface="Calibri"/>
                <a:ea typeface="Calibri"/>
                <a:cs typeface="Calibri"/>
                <a:sym typeface="Calibri"/>
              </a:rPr>
              <a:t>Student Accountability </a:t>
            </a:r>
            <a:endParaRPr>
              <a:latin typeface="Calibri"/>
              <a:ea typeface="Calibri"/>
              <a:cs typeface="Calibri"/>
              <a:sym typeface="Calibri"/>
            </a:endParaRPr>
          </a:p>
          <a:p>
            <a:pPr indent="-203200" lvl="1" marL="400050" rtl="0" algn="l">
              <a:spcBef>
                <a:spcPts val="0"/>
              </a:spcBef>
              <a:spcAft>
                <a:spcPts val="0"/>
              </a:spcAft>
              <a:buSzPts val="1400"/>
              <a:buFont typeface="Calibri"/>
              <a:buChar char="○"/>
            </a:pPr>
            <a:r>
              <a:rPr lang="en-US">
                <a:latin typeface="Calibri"/>
                <a:ea typeface="Calibri"/>
                <a:cs typeface="Calibri"/>
                <a:sym typeface="Calibri"/>
              </a:rPr>
              <a:t>Attendance</a:t>
            </a:r>
            <a:endParaRPr>
              <a:latin typeface="Calibri"/>
              <a:ea typeface="Calibri"/>
              <a:cs typeface="Calibri"/>
              <a:sym typeface="Calibri"/>
            </a:endParaRPr>
          </a:p>
          <a:p>
            <a:pPr indent="-203200" lvl="1" marL="400050" rtl="0" algn="l">
              <a:spcBef>
                <a:spcPts val="0"/>
              </a:spcBef>
              <a:spcAft>
                <a:spcPts val="0"/>
              </a:spcAft>
              <a:buSzPts val="1400"/>
              <a:buFont typeface="Calibri"/>
              <a:buChar char="○"/>
            </a:pPr>
            <a:r>
              <a:rPr lang="en-US">
                <a:latin typeface="Calibri"/>
                <a:ea typeface="Calibri"/>
                <a:cs typeface="Calibri"/>
                <a:sym typeface="Calibri"/>
              </a:rPr>
              <a:t>CTSO Activities</a:t>
            </a:r>
            <a:endParaRPr>
              <a:latin typeface="Calibri"/>
              <a:ea typeface="Calibri"/>
              <a:cs typeface="Calibri"/>
              <a:sym typeface="Calibri"/>
            </a:endParaRPr>
          </a:p>
          <a:p>
            <a:pPr indent="-203200" lvl="1" marL="400050" rtl="0" algn="l">
              <a:spcBef>
                <a:spcPts val="0"/>
              </a:spcBef>
              <a:spcAft>
                <a:spcPts val="0"/>
              </a:spcAft>
              <a:buSzPts val="1400"/>
              <a:buFont typeface="Calibri"/>
              <a:buChar char="○"/>
            </a:pPr>
            <a:r>
              <a:rPr lang="en-US">
                <a:latin typeface="Calibri"/>
                <a:ea typeface="Calibri"/>
                <a:cs typeface="Calibri"/>
                <a:sym typeface="Calibri"/>
              </a:rPr>
              <a:t>Behavior</a:t>
            </a:r>
            <a:endParaRPr>
              <a:latin typeface="Calibri"/>
              <a:ea typeface="Calibri"/>
              <a:cs typeface="Calibri"/>
              <a:sym typeface="Calibri"/>
            </a:endParaRPr>
          </a:p>
          <a:p>
            <a:pPr indent="-114300" lvl="0" marL="228600" rtl="0" algn="l">
              <a:spcBef>
                <a:spcPts val="0"/>
              </a:spcBef>
              <a:spcAft>
                <a:spcPts val="0"/>
              </a:spcAft>
              <a:buNone/>
            </a:pPr>
            <a:r>
              <a:t/>
            </a:r>
            <a:endParaRPr>
              <a:latin typeface="Calibri"/>
              <a:ea typeface="Calibri"/>
              <a:cs typeface="Calibri"/>
              <a:sym typeface="Calibri"/>
            </a:endParaRPr>
          </a:p>
          <a:p>
            <a:pPr indent="-203200" lvl="0" marL="228600" rtl="0" algn="l">
              <a:spcBef>
                <a:spcPts val="0"/>
              </a:spcBef>
              <a:spcAft>
                <a:spcPts val="0"/>
              </a:spcAft>
              <a:buSzPts val="1400"/>
              <a:buFont typeface="Calibri"/>
              <a:buChar char="●"/>
            </a:pPr>
            <a:r>
              <a:rPr lang="en-US">
                <a:latin typeface="Calibri"/>
                <a:ea typeface="Calibri"/>
                <a:cs typeface="Calibri"/>
                <a:sym typeface="Calibri"/>
              </a:rPr>
              <a:t>Ensure Quality Education</a:t>
            </a:r>
            <a:endParaRPr>
              <a:latin typeface="Calibri"/>
              <a:ea typeface="Calibri"/>
              <a:cs typeface="Calibri"/>
              <a:sym typeface="Calibri"/>
            </a:endParaRPr>
          </a:p>
          <a:p>
            <a:pPr indent="-114300" lvl="0" marL="228600" rtl="0" algn="l">
              <a:spcBef>
                <a:spcPts val="0"/>
              </a:spcBef>
              <a:spcAft>
                <a:spcPts val="0"/>
              </a:spcAft>
              <a:buNone/>
            </a:pPr>
            <a:r>
              <a:t/>
            </a:r>
            <a:endParaRPr>
              <a:latin typeface="Calibri"/>
              <a:ea typeface="Calibri"/>
              <a:cs typeface="Calibri"/>
              <a:sym typeface="Calibri"/>
            </a:endParaRPr>
          </a:p>
          <a:p>
            <a:pPr indent="-203200" lvl="0" marL="228600" rtl="0" algn="l">
              <a:spcBef>
                <a:spcPts val="0"/>
              </a:spcBef>
              <a:spcAft>
                <a:spcPts val="0"/>
              </a:spcAft>
              <a:buSzPts val="1400"/>
              <a:buFont typeface="Calibri"/>
              <a:buChar char="●"/>
            </a:pPr>
            <a:r>
              <a:rPr lang="en-US">
                <a:latin typeface="Calibri"/>
                <a:ea typeface="Calibri"/>
                <a:cs typeface="Calibri"/>
                <a:sym typeface="Calibri"/>
              </a:rPr>
              <a:t>Ensure Safe Environment</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7" name="Google Shape;137;p19"/>
          <p:cNvSpPr/>
          <p:nvPr/>
        </p:nvSpPr>
        <p:spPr>
          <a:xfrm>
            <a:off x="587292" y="729860"/>
            <a:ext cx="6371215" cy="8928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7000"/>
              <a:buFont typeface="Arial"/>
              <a:buNone/>
            </a:pPr>
            <a:r>
              <a:rPr b="0" i="0" lang="en-US" sz="7000" u="none" cap="none" strike="noStrike">
                <a:solidFill>
                  <a:srgbClr val="FF7F00"/>
                </a:solidFill>
                <a:latin typeface="Arial"/>
                <a:ea typeface="Arial"/>
                <a:cs typeface="Arial"/>
                <a:sym typeface="Arial"/>
              </a:rPr>
              <a:t>Student Services</a:t>
            </a:r>
            <a:endParaRPr b="0" i="0" sz="7000" u="none" cap="none" strike="noStrike">
              <a:solidFill>
                <a:srgbClr val="FF7F00"/>
              </a:solidFill>
              <a:latin typeface="Arial"/>
              <a:ea typeface="Arial"/>
              <a:cs typeface="Arial"/>
              <a:sym typeface="Arial"/>
            </a:endParaRPr>
          </a:p>
        </p:txBody>
      </p:sp>
      <p:pic>
        <p:nvPicPr>
          <p:cNvPr id="138" name="Google Shape;138;p19"/>
          <p:cNvPicPr preferRelativeResize="0"/>
          <p:nvPr/>
        </p:nvPicPr>
        <p:blipFill rotWithShape="1">
          <a:blip r:embed="rId4">
            <a:alphaModFix/>
          </a:blip>
          <a:srcRect b="0" l="0" r="0" t="0"/>
          <a:stretch/>
        </p:blipFill>
        <p:spPr>
          <a:xfrm>
            <a:off x="494592" y="660832"/>
            <a:ext cx="273503" cy="2109088"/>
          </a:xfrm>
          <a:prstGeom prst="rect">
            <a:avLst/>
          </a:prstGeom>
          <a:noFill/>
          <a:ln>
            <a:noFill/>
          </a:ln>
        </p:spPr>
      </p:pic>
      <p:pic>
        <p:nvPicPr>
          <p:cNvPr id="139" name="Google Shape;139;p19"/>
          <p:cNvPicPr preferRelativeResize="0"/>
          <p:nvPr/>
        </p:nvPicPr>
        <p:blipFill rotWithShape="1">
          <a:blip r:embed="rId5">
            <a:alphaModFix/>
          </a:blip>
          <a:srcRect b="0" l="0" r="0" t="0"/>
          <a:stretch/>
        </p:blipFill>
        <p:spPr>
          <a:xfrm>
            <a:off x="3925062" y="623544"/>
            <a:ext cx="246888" cy="2146376"/>
          </a:xfrm>
          <a:prstGeom prst="rect">
            <a:avLst/>
          </a:prstGeom>
          <a:noFill/>
          <a:ln>
            <a:noFill/>
          </a:ln>
        </p:spPr>
      </p:pic>
      <p:sp>
        <p:nvSpPr>
          <p:cNvPr id="140" name="Google Shape;140;p19"/>
          <p:cNvSpPr/>
          <p:nvPr/>
        </p:nvSpPr>
        <p:spPr>
          <a:xfrm>
            <a:off x="4171950" y="5733018"/>
            <a:ext cx="3975100" cy="896382"/>
          </a:xfrm>
          <a:prstGeom prst="rect">
            <a:avLst/>
          </a:prstGeom>
          <a:noFill/>
          <a:ln>
            <a:noFill/>
          </a:ln>
        </p:spPr>
        <p:txBody>
          <a:bodyPr anchorCtr="0" anchor="t" bIns="32125" lIns="64275" spcFirstLastPara="1" rIns="64275" wrap="square" tIns="321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41" name="Google Shape;141;p19"/>
          <p:cNvPicPr preferRelativeResize="0"/>
          <p:nvPr/>
        </p:nvPicPr>
        <p:blipFill rotWithShape="1">
          <a:blip r:embed="rId6">
            <a:alphaModFix/>
          </a:blip>
          <a:srcRect b="0" l="0" r="0" t="0"/>
          <a:stretch/>
        </p:blipFill>
        <p:spPr>
          <a:xfrm>
            <a:off x="5522900" y="157439"/>
            <a:ext cx="5056707" cy="6544763"/>
          </a:xfrm>
          <a:prstGeom prst="rect">
            <a:avLst/>
          </a:prstGeom>
          <a:noFill/>
          <a:ln>
            <a:noFill/>
          </a:ln>
        </p:spPr>
      </p:pic>
      <p:sp>
        <p:nvSpPr>
          <p:cNvPr id="142" name="Google Shape;142;p19"/>
          <p:cNvSpPr txBox="1"/>
          <p:nvPr/>
        </p:nvSpPr>
        <p:spPr>
          <a:xfrm>
            <a:off x="5522900" y="3073900"/>
            <a:ext cx="2501100" cy="3628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Calibri"/>
                <a:ea typeface="Calibri"/>
                <a:cs typeface="Calibri"/>
                <a:sym typeface="Calibri"/>
              </a:rPr>
              <a:t>April Tyrrell</a:t>
            </a:r>
            <a:endParaRPr b="1"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Counselor</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b="1" lang="en-US" sz="1300">
                <a:latin typeface="Calibri"/>
                <a:ea typeface="Calibri"/>
                <a:cs typeface="Calibri"/>
                <a:sym typeface="Calibri"/>
              </a:rPr>
              <a:t>april.tyrrell@west-mec.org</a:t>
            </a:r>
            <a:endParaRPr b="1" sz="1300">
              <a:latin typeface="Calibri"/>
              <a:ea typeface="Calibri"/>
              <a:cs typeface="Calibri"/>
              <a:sym typeface="Calibri"/>
            </a:endParaRPr>
          </a:p>
          <a:p>
            <a:pPr indent="0" lvl="0" marL="0" rtl="0" algn="l">
              <a:spcBef>
                <a:spcPts val="0"/>
              </a:spcBef>
              <a:spcAft>
                <a:spcPts val="0"/>
              </a:spcAft>
              <a:buNone/>
            </a:pPr>
            <a:r>
              <a:rPr b="1" lang="en-US" sz="1300">
                <a:latin typeface="Calibri"/>
                <a:ea typeface="Calibri"/>
                <a:cs typeface="Calibri"/>
                <a:sym typeface="Calibri"/>
              </a:rPr>
              <a:t>623-209-8069</a:t>
            </a:r>
            <a:endParaRPr b="1"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Discovery Meetings with first-year students &amp; families</a:t>
            </a:r>
            <a:endParaRPr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Facilitates Dual Enrollment opportunities</a:t>
            </a:r>
            <a:endParaRPr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Attendance and behavioral support</a:t>
            </a:r>
            <a:endParaRPr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Assistance &amp; support for students with IEPs &amp; 504s</a:t>
            </a:r>
            <a:endParaRPr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Post - secondary Advisement</a:t>
            </a:r>
            <a:endParaRPr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Support for social/emotional concerns</a:t>
            </a:r>
            <a:endParaRPr sz="1300">
              <a:latin typeface="Calibri"/>
              <a:ea typeface="Calibri"/>
              <a:cs typeface="Calibri"/>
              <a:sym typeface="Calibri"/>
            </a:endParaRPr>
          </a:p>
        </p:txBody>
      </p:sp>
      <p:sp>
        <p:nvSpPr>
          <p:cNvPr id="143" name="Google Shape;143;p19"/>
          <p:cNvSpPr txBox="1"/>
          <p:nvPr/>
        </p:nvSpPr>
        <p:spPr>
          <a:xfrm>
            <a:off x="8078500" y="3073900"/>
            <a:ext cx="2501100" cy="3628200"/>
          </a:xfrm>
          <a:prstGeom prst="rect">
            <a:avLst/>
          </a:prstGeom>
          <a:solidFill>
            <a:srgbClr val="FF9E2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Calibri"/>
                <a:ea typeface="Calibri"/>
                <a:cs typeface="Calibri"/>
                <a:sym typeface="Calibri"/>
              </a:rPr>
              <a:t>Irma Espinoza</a:t>
            </a:r>
            <a:endParaRPr b="1"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Career Coach</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b="1" lang="en-US" sz="1300">
                <a:latin typeface="Calibri"/>
                <a:ea typeface="Calibri"/>
                <a:cs typeface="Calibri"/>
                <a:sym typeface="Calibri"/>
              </a:rPr>
              <a:t>irma.espinoza@west-mec.org</a:t>
            </a:r>
            <a:endParaRPr b="1" sz="1300">
              <a:latin typeface="Calibri"/>
              <a:ea typeface="Calibri"/>
              <a:cs typeface="Calibri"/>
              <a:sym typeface="Calibri"/>
            </a:endParaRPr>
          </a:p>
          <a:p>
            <a:pPr indent="0" lvl="0" marL="0" rtl="0" algn="l">
              <a:spcBef>
                <a:spcPts val="0"/>
              </a:spcBef>
              <a:spcAft>
                <a:spcPts val="0"/>
              </a:spcAft>
              <a:buNone/>
            </a:pPr>
            <a:r>
              <a:rPr b="1" lang="en-US" sz="1300">
                <a:latin typeface="Calibri"/>
                <a:ea typeface="Calibri"/>
                <a:cs typeface="Calibri"/>
                <a:sym typeface="Calibri"/>
              </a:rPr>
              <a:t>623-877-6909</a:t>
            </a:r>
            <a:endParaRPr b="1" sz="1300">
              <a:latin typeface="Calibri"/>
              <a:ea typeface="Calibri"/>
              <a:cs typeface="Calibri"/>
              <a:sym typeface="Calibri"/>
            </a:endParaRPr>
          </a:p>
          <a:p>
            <a:pPr indent="0" lvl="0" marL="0" rtl="0" algn="l">
              <a:spcBef>
                <a:spcPts val="0"/>
              </a:spcBef>
              <a:spcAft>
                <a:spcPts val="0"/>
              </a:spcAft>
              <a:buNone/>
            </a:pPr>
            <a:r>
              <a:t/>
            </a:r>
            <a:endParaRPr b="1"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Career Readiness Meetings with second-year students</a:t>
            </a:r>
            <a:endParaRPr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Assists students with creating industry-focused resumes</a:t>
            </a:r>
            <a:endParaRPr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Hosts business and industry partners</a:t>
            </a:r>
            <a:endParaRPr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Career-related job leads </a:t>
            </a:r>
            <a:endParaRPr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Individual career advisement</a:t>
            </a:r>
            <a:endParaRPr sz="1300">
              <a:latin typeface="Calibri"/>
              <a:ea typeface="Calibri"/>
              <a:cs typeface="Calibri"/>
              <a:sym typeface="Calibri"/>
            </a:endParaRPr>
          </a:p>
          <a:p>
            <a:pPr indent="-196850" lvl="0" marL="228600" rtl="0" algn="l">
              <a:spcBef>
                <a:spcPts val="0"/>
              </a:spcBef>
              <a:spcAft>
                <a:spcPts val="0"/>
              </a:spcAft>
              <a:buSzPts val="1300"/>
              <a:buFont typeface="Calibri"/>
              <a:buChar char="●"/>
            </a:pPr>
            <a:r>
              <a:rPr lang="en-US" sz="1300">
                <a:latin typeface="Calibri"/>
                <a:ea typeface="Calibri"/>
                <a:cs typeface="Calibri"/>
                <a:sym typeface="Calibri"/>
              </a:rPr>
              <a:t>Maintains contact with students post-completion</a:t>
            </a:r>
            <a:endParaRPr sz="13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9" name="Google Shape;149;p20"/>
          <p:cNvSpPr/>
          <p:nvPr/>
        </p:nvSpPr>
        <p:spPr>
          <a:xfrm>
            <a:off x="587292" y="729860"/>
            <a:ext cx="6371215" cy="8928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7000"/>
              <a:buFont typeface="Arial"/>
              <a:buNone/>
            </a:pPr>
            <a:r>
              <a:rPr b="0" i="0" lang="en-US" sz="7000" u="none" cap="none" strike="noStrike">
                <a:solidFill>
                  <a:srgbClr val="FF7F00"/>
                </a:solidFill>
                <a:latin typeface="Arial"/>
                <a:ea typeface="Arial"/>
                <a:cs typeface="Arial"/>
                <a:sym typeface="Arial"/>
              </a:rPr>
              <a:t>Attendance </a:t>
            </a:r>
            <a:endParaRPr b="0" i="0" sz="1400" u="none" cap="none" strike="noStrike">
              <a:solidFill>
                <a:srgbClr val="000000"/>
              </a:solidFill>
              <a:latin typeface="Arial"/>
              <a:ea typeface="Arial"/>
              <a:cs typeface="Arial"/>
              <a:sym typeface="Arial"/>
            </a:endParaRPr>
          </a:p>
          <a:p>
            <a:pPr indent="0" lvl="0" marL="25400" marR="0" rtl="0" algn="l">
              <a:lnSpc>
                <a:spcPct val="100000"/>
              </a:lnSpc>
              <a:spcBef>
                <a:spcPts val="0"/>
              </a:spcBef>
              <a:spcAft>
                <a:spcPts val="0"/>
              </a:spcAft>
              <a:buClr>
                <a:srgbClr val="000000"/>
              </a:buClr>
              <a:buSzPts val="7000"/>
              <a:buFont typeface="Arial"/>
              <a:buNone/>
            </a:pPr>
            <a:r>
              <a:rPr b="0" i="0" lang="en-US" sz="7000" u="none" cap="none" strike="noStrike">
                <a:solidFill>
                  <a:srgbClr val="FF7F00"/>
                </a:solidFill>
                <a:latin typeface="Arial"/>
                <a:ea typeface="Arial"/>
                <a:cs typeface="Arial"/>
                <a:sym typeface="Arial"/>
              </a:rPr>
              <a:t>and Front </a:t>
            </a:r>
            <a:endParaRPr b="0" i="0" sz="1400" u="none" cap="none" strike="noStrike">
              <a:solidFill>
                <a:srgbClr val="000000"/>
              </a:solidFill>
              <a:latin typeface="Arial"/>
              <a:ea typeface="Arial"/>
              <a:cs typeface="Arial"/>
              <a:sym typeface="Arial"/>
            </a:endParaRPr>
          </a:p>
          <a:p>
            <a:pPr indent="0" lvl="0" marL="25400" marR="0" rtl="0" algn="l">
              <a:lnSpc>
                <a:spcPct val="100000"/>
              </a:lnSpc>
              <a:spcBef>
                <a:spcPts val="0"/>
              </a:spcBef>
              <a:spcAft>
                <a:spcPts val="0"/>
              </a:spcAft>
              <a:buClr>
                <a:srgbClr val="000000"/>
              </a:buClr>
              <a:buSzPts val="7000"/>
              <a:buFont typeface="Arial"/>
              <a:buNone/>
            </a:pPr>
            <a:r>
              <a:rPr b="0" i="0" lang="en-US" sz="7000" u="none" cap="none" strike="noStrike">
                <a:solidFill>
                  <a:srgbClr val="FF7F00"/>
                </a:solidFill>
                <a:latin typeface="Arial"/>
                <a:ea typeface="Arial"/>
                <a:cs typeface="Arial"/>
                <a:sym typeface="Arial"/>
              </a:rPr>
              <a:t>Desk</a:t>
            </a:r>
            <a:endParaRPr b="0" i="0" sz="7000" u="none" cap="none" strike="noStrike">
              <a:solidFill>
                <a:srgbClr val="FF7F00"/>
              </a:solidFill>
              <a:latin typeface="Arial"/>
              <a:ea typeface="Arial"/>
              <a:cs typeface="Arial"/>
              <a:sym typeface="Arial"/>
            </a:endParaRPr>
          </a:p>
        </p:txBody>
      </p:sp>
      <p:pic>
        <p:nvPicPr>
          <p:cNvPr id="150" name="Google Shape;150;p20"/>
          <p:cNvPicPr preferRelativeResize="0"/>
          <p:nvPr/>
        </p:nvPicPr>
        <p:blipFill rotWithShape="1">
          <a:blip r:embed="rId4">
            <a:alphaModFix/>
          </a:blip>
          <a:srcRect b="0" l="0" r="0" t="0"/>
          <a:stretch/>
        </p:blipFill>
        <p:spPr>
          <a:xfrm>
            <a:off x="494592" y="660832"/>
            <a:ext cx="273503" cy="3225368"/>
          </a:xfrm>
          <a:prstGeom prst="rect">
            <a:avLst/>
          </a:prstGeom>
          <a:noFill/>
          <a:ln>
            <a:noFill/>
          </a:ln>
        </p:spPr>
      </p:pic>
      <p:pic>
        <p:nvPicPr>
          <p:cNvPr id="151" name="Google Shape;151;p20"/>
          <p:cNvPicPr preferRelativeResize="0"/>
          <p:nvPr/>
        </p:nvPicPr>
        <p:blipFill rotWithShape="1">
          <a:blip r:embed="rId5">
            <a:alphaModFix/>
          </a:blip>
          <a:srcRect b="0" l="0" r="0" t="0"/>
          <a:stretch/>
        </p:blipFill>
        <p:spPr>
          <a:xfrm>
            <a:off x="5104638" y="660832"/>
            <a:ext cx="246888" cy="3225368"/>
          </a:xfrm>
          <a:prstGeom prst="rect">
            <a:avLst/>
          </a:prstGeom>
          <a:noFill/>
          <a:ln>
            <a:noFill/>
          </a:ln>
        </p:spPr>
      </p:pic>
      <p:pic>
        <p:nvPicPr>
          <p:cNvPr id="152" name="Google Shape;152;p20"/>
          <p:cNvPicPr preferRelativeResize="0"/>
          <p:nvPr/>
        </p:nvPicPr>
        <p:blipFill rotWithShape="1">
          <a:blip r:embed="rId6">
            <a:alphaModFix/>
          </a:blip>
          <a:srcRect b="0" l="0" r="0" t="0"/>
          <a:stretch/>
        </p:blipFill>
        <p:spPr>
          <a:xfrm>
            <a:off x="5899955" y="124161"/>
            <a:ext cx="5106876" cy="6609697"/>
          </a:xfrm>
          <a:prstGeom prst="rect">
            <a:avLst/>
          </a:prstGeom>
          <a:noFill/>
          <a:ln>
            <a:noFill/>
          </a:ln>
        </p:spPr>
      </p:pic>
      <p:sp>
        <p:nvSpPr>
          <p:cNvPr id="153" name="Google Shape;153;p20"/>
          <p:cNvSpPr txBox="1"/>
          <p:nvPr/>
        </p:nvSpPr>
        <p:spPr>
          <a:xfrm>
            <a:off x="5911650" y="1865550"/>
            <a:ext cx="4391400" cy="1388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latin typeface="Playfair Display"/>
                <a:ea typeface="Playfair Display"/>
                <a:cs typeface="Playfair Display"/>
                <a:sym typeface="Playfair Display"/>
              </a:rPr>
              <a:t>CENTRAL</a:t>
            </a:r>
            <a:r>
              <a:rPr b="1" lang="en-US" sz="2000">
                <a:latin typeface="Playfair Display"/>
                <a:ea typeface="Playfair Display"/>
                <a:cs typeface="Playfair Display"/>
                <a:sym typeface="Playfair Display"/>
              </a:rPr>
              <a:t> CAMPUS ATTENDANCE</a:t>
            </a:r>
            <a:endParaRPr b="1" sz="2000">
              <a:latin typeface="Playfair Display"/>
              <a:ea typeface="Playfair Display"/>
              <a:cs typeface="Playfair Display"/>
              <a:sym typeface="Playfair Display"/>
            </a:endParaRPr>
          </a:p>
          <a:p>
            <a:pPr indent="0" lvl="0" marL="0" rtl="0" algn="ctr">
              <a:spcBef>
                <a:spcPts val="0"/>
              </a:spcBef>
              <a:spcAft>
                <a:spcPts val="0"/>
              </a:spcAft>
              <a:buNone/>
            </a:pPr>
            <a:r>
              <a:t/>
            </a:r>
            <a:endParaRPr>
              <a:latin typeface="Playfair Display"/>
              <a:ea typeface="Playfair Display"/>
              <a:cs typeface="Playfair Display"/>
              <a:sym typeface="Playfair Display"/>
            </a:endParaRPr>
          </a:p>
          <a:p>
            <a:pPr indent="0" lvl="0" marL="0" rtl="0" algn="ctr">
              <a:spcBef>
                <a:spcPts val="0"/>
              </a:spcBef>
              <a:spcAft>
                <a:spcPts val="0"/>
              </a:spcAft>
              <a:buNone/>
            </a:pPr>
            <a:r>
              <a:rPr lang="en-US">
                <a:latin typeface="Playfair Display"/>
                <a:ea typeface="Playfair Display"/>
                <a:cs typeface="Playfair Display"/>
                <a:sym typeface="Playfair Display"/>
              </a:rPr>
              <a:t>If your student will not be present for the school day please call the main attendance line:</a:t>
            </a:r>
            <a:endParaRPr>
              <a:latin typeface="Playfair Display"/>
              <a:ea typeface="Playfair Display"/>
              <a:cs typeface="Playfair Display"/>
              <a:sym typeface="Playfair Display"/>
            </a:endParaRPr>
          </a:p>
          <a:p>
            <a:pPr indent="0" lvl="0" marL="0" rtl="0" algn="ctr">
              <a:spcBef>
                <a:spcPts val="1000"/>
              </a:spcBef>
              <a:spcAft>
                <a:spcPts val="0"/>
              </a:spcAft>
              <a:buNone/>
            </a:pPr>
            <a:r>
              <a:rPr b="1" lang="en-US" sz="1500">
                <a:latin typeface="Playfair Display"/>
                <a:ea typeface="Playfair Display"/>
                <a:cs typeface="Playfair Display"/>
                <a:sym typeface="Playfair Display"/>
              </a:rPr>
              <a:t>623.209.8070</a:t>
            </a:r>
            <a:endParaRPr b="1" sz="1500">
              <a:latin typeface="Playfair Display"/>
              <a:ea typeface="Playfair Display"/>
              <a:cs typeface="Playfair Display"/>
              <a:sym typeface="Playfair Display"/>
            </a:endParaRPr>
          </a:p>
        </p:txBody>
      </p:sp>
      <p:sp>
        <p:nvSpPr>
          <p:cNvPr id="154" name="Google Shape;154;p20"/>
          <p:cNvSpPr txBox="1"/>
          <p:nvPr/>
        </p:nvSpPr>
        <p:spPr>
          <a:xfrm>
            <a:off x="5911650" y="3644750"/>
            <a:ext cx="3221400" cy="605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Playfair Display"/>
                <a:ea typeface="Playfair Display"/>
                <a:cs typeface="Playfair Display"/>
                <a:sym typeface="Playfair Display"/>
              </a:rPr>
              <a:t>Ms. Jessica - 623.209.8045</a:t>
            </a:r>
            <a:endParaRPr b="1" sz="1500">
              <a:latin typeface="Playfair Display"/>
              <a:ea typeface="Playfair Display"/>
              <a:cs typeface="Playfair Display"/>
              <a:sym typeface="Playfair Display"/>
            </a:endParaRPr>
          </a:p>
        </p:txBody>
      </p:sp>
      <p:sp>
        <p:nvSpPr>
          <p:cNvPr id="155" name="Google Shape;155;p20"/>
          <p:cNvSpPr txBox="1"/>
          <p:nvPr/>
        </p:nvSpPr>
        <p:spPr>
          <a:xfrm>
            <a:off x="6603750" y="4250450"/>
            <a:ext cx="3699300" cy="421500"/>
          </a:xfrm>
          <a:prstGeom prst="rect">
            <a:avLst/>
          </a:prstGeom>
          <a:solidFill>
            <a:srgbClr val="FFFF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2000">
                <a:latin typeface="Playfair Display"/>
                <a:ea typeface="Playfair Display"/>
                <a:cs typeface="Playfair Display"/>
                <a:sym typeface="Playfair Display"/>
              </a:rPr>
              <a:t>Ms.Carolina - 623.209.8070</a:t>
            </a:r>
            <a:endParaRPr b="1" sz="1500">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1" name="Google Shape;161;p21"/>
          <p:cNvSpPr/>
          <p:nvPr/>
        </p:nvSpPr>
        <p:spPr>
          <a:xfrm>
            <a:off x="989704" y="660796"/>
            <a:ext cx="10381129" cy="892800"/>
          </a:xfrm>
          <a:prstGeom prst="rect">
            <a:avLst/>
          </a:prstGeom>
          <a:noFill/>
          <a:ln>
            <a:noFill/>
          </a:ln>
        </p:spPr>
        <p:txBody>
          <a:bodyPr anchorCtr="0" anchor="t" bIns="0" lIns="0" spcFirstLastPara="1" rIns="28575" wrap="square" tIns="0">
            <a:noAutofit/>
          </a:bodyPr>
          <a:lstStyle/>
          <a:p>
            <a:pPr indent="0" lvl="0" marL="25400" marR="0" rtl="0" algn="l">
              <a:lnSpc>
                <a:spcPct val="100000"/>
              </a:lnSpc>
              <a:spcBef>
                <a:spcPts val="0"/>
              </a:spcBef>
              <a:spcAft>
                <a:spcPts val="0"/>
              </a:spcAft>
              <a:buClr>
                <a:srgbClr val="000000"/>
              </a:buClr>
              <a:buSzPts val="7000"/>
              <a:buFont typeface="Arial"/>
              <a:buNone/>
            </a:pPr>
            <a:r>
              <a:rPr b="0" i="0" lang="en-US" sz="7000" u="none" cap="none" strike="noStrike">
                <a:solidFill>
                  <a:srgbClr val="FF7F00"/>
                </a:solidFill>
                <a:latin typeface="Arial"/>
                <a:ea typeface="Arial"/>
                <a:cs typeface="Arial"/>
                <a:sym typeface="Arial"/>
              </a:rPr>
              <a:t>  Links for Virtual Class</a:t>
            </a:r>
            <a:endParaRPr b="0" i="0" sz="7000" u="none" cap="none" strike="noStrike">
              <a:solidFill>
                <a:srgbClr val="FF7F00"/>
              </a:solidFill>
              <a:latin typeface="Arial"/>
              <a:ea typeface="Arial"/>
              <a:cs typeface="Arial"/>
              <a:sym typeface="Arial"/>
            </a:endParaRPr>
          </a:p>
        </p:txBody>
      </p:sp>
      <p:pic>
        <p:nvPicPr>
          <p:cNvPr id="162" name="Google Shape;162;p21"/>
          <p:cNvPicPr preferRelativeResize="0"/>
          <p:nvPr/>
        </p:nvPicPr>
        <p:blipFill rotWithShape="1">
          <a:blip r:embed="rId4">
            <a:alphaModFix/>
          </a:blip>
          <a:srcRect b="0" l="0" r="0" t="0"/>
          <a:stretch/>
        </p:blipFill>
        <p:spPr>
          <a:xfrm>
            <a:off x="1454713" y="660832"/>
            <a:ext cx="92700" cy="1035900"/>
          </a:xfrm>
          <a:prstGeom prst="rect">
            <a:avLst/>
          </a:prstGeom>
          <a:noFill/>
          <a:ln>
            <a:noFill/>
          </a:ln>
        </p:spPr>
      </p:pic>
      <p:pic>
        <p:nvPicPr>
          <p:cNvPr id="163" name="Google Shape;163;p21"/>
          <p:cNvPicPr preferRelativeResize="0"/>
          <p:nvPr/>
        </p:nvPicPr>
        <p:blipFill rotWithShape="1">
          <a:blip r:embed="rId5">
            <a:alphaModFix/>
          </a:blip>
          <a:srcRect b="0" l="0" r="0" t="0"/>
          <a:stretch/>
        </p:blipFill>
        <p:spPr>
          <a:xfrm>
            <a:off x="10089323" y="660832"/>
            <a:ext cx="91500" cy="1035900"/>
          </a:xfrm>
          <a:prstGeom prst="rect">
            <a:avLst/>
          </a:prstGeom>
          <a:noFill/>
          <a:ln>
            <a:noFill/>
          </a:ln>
        </p:spPr>
      </p:pic>
      <p:sp>
        <p:nvSpPr>
          <p:cNvPr id="164" name="Google Shape;164;p21"/>
          <p:cNvSpPr/>
          <p:nvPr/>
        </p:nvSpPr>
        <p:spPr>
          <a:xfrm>
            <a:off x="4171950" y="5733018"/>
            <a:ext cx="3975100" cy="896382"/>
          </a:xfrm>
          <a:prstGeom prst="rect">
            <a:avLst/>
          </a:prstGeom>
          <a:noFill/>
          <a:ln>
            <a:noFill/>
          </a:ln>
        </p:spPr>
        <p:txBody>
          <a:bodyPr anchorCtr="0" anchor="t" bIns="32125" lIns="64275" spcFirstLastPara="1" rIns="64275" wrap="square" tIns="321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5" name="Google Shape;165;p21"/>
          <p:cNvSpPr txBox="1"/>
          <p:nvPr/>
        </p:nvSpPr>
        <p:spPr>
          <a:xfrm>
            <a:off x="745450" y="2118100"/>
            <a:ext cx="11189700" cy="426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en-US" sz="3000">
                <a:solidFill>
                  <a:srgbClr val="FFFFFF"/>
                </a:solidFill>
                <a:latin typeface="Overpass"/>
                <a:ea typeface="Overpass"/>
                <a:cs typeface="Overpass"/>
                <a:sym typeface="Overpass"/>
              </a:rPr>
              <a:t>Every Day I will be sending a new link to the class through Google Classroom</a:t>
            </a:r>
            <a:endParaRPr sz="3000">
              <a:solidFill>
                <a:srgbClr val="FFFFFF"/>
              </a:solidFill>
              <a:latin typeface="Overpass"/>
              <a:ea typeface="Overpass"/>
              <a:cs typeface="Overpass"/>
              <a:sym typeface="Overpass"/>
            </a:endParaRPr>
          </a:p>
          <a:p>
            <a:pPr indent="0" lvl="0" marL="0" marR="0" rtl="0" algn="l">
              <a:lnSpc>
                <a:spcPct val="100000"/>
              </a:lnSpc>
              <a:spcBef>
                <a:spcPts val="0"/>
              </a:spcBef>
              <a:spcAft>
                <a:spcPts val="0"/>
              </a:spcAft>
              <a:buClr>
                <a:srgbClr val="000000"/>
              </a:buClr>
              <a:buSzPts val="2800"/>
              <a:buFont typeface="Arial"/>
              <a:buNone/>
            </a:pPr>
            <a:r>
              <a:t/>
            </a:r>
            <a:endParaRPr sz="3000">
              <a:solidFill>
                <a:srgbClr val="FFFFFF"/>
              </a:solidFill>
              <a:latin typeface="Overpass"/>
              <a:ea typeface="Overpass"/>
              <a:cs typeface="Overpass"/>
              <a:sym typeface="Overpass"/>
            </a:endParaRPr>
          </a:p>
          <a:p>
            <a:pPr indent="0" lvl="0" marL="0" marR="0" rtl="0" algn="l">
              <a:lnSpc>
                <a:spcPct val="100000"/>
              </a:lnSpc>
              <a:spcBef>
                <a:spcPts val="0"/>
              </a:spcBef>
              <a:spcAft>
                <a:spcPts val="0"/>
              </a:spcAft>
              <a:buClr>
                <a:srgbClr val="000000"/>
              </a:buClr>
              <a:buSzPts val="2800"/>
              <a:buFont typeface="Arial"/>
              <a:buNone/>
            </a:pPr>
            <a:r>
              <a:rPr lang="en-US" sz="3000">
                <a:solidFill>
                  <a:srgbClr val="FFFFFF"/>
                </a:solidFill>
                <a:latin typeface="Overpass"/>
                <a:ea typeface="Overpass"/>
                <a:cs typeface="Overpass"/>
                <a:sym typeface="Overpass"/>
              </a:rPr>
              <a:t>Please take some time right now to either sign up on Google Classroom or write these codes down for later. (just incase I will also email these out after the meeting)</a:t>
            </a:r>
            <a:endParaRPr sz="3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2800"/>
              <a:buFont typeface="Arial"/>
              <a:buNone/>
            </a:pPr>
            <a:r>
              <a:t/>
            </a:r>
            <a:endParaRPr b="1" sz="3200">
              <a:solidFill>
                <a:srgbClr val="FF9900"/>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2800"/>
              <a:buFont typeface="Arial"/>
              <a:buNone/>
            </a:pPr>
            <a:r>
              <a:rPr b="1" lang="en-US" sz="3300">
                <a:solidFill>
                  <a:srgbClr val="FF9900"/>
                </a:solidFill>
                <a:latin typeface="Overpass"/>
                <a:ea typeface="Overpass"/>
                <a:cs typeface="Overpass"/>
                <a:sym typeface="Overpass"/>
              </a:rPr>
              <a:t>Session 1 students: gf5nvqo</a:t>
            </a:r>
            <a:endParaRPr b="1" sz="3300">
              <a:solidFill>
                <a:srgbClr val="FF9900"/>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2800"/>
              <a:buFont typeface="Arial"/>
              <a:buNone/>
            </a:pPr>
            <a:r>
              <a:rPr b="1" lang="en-US" sz="3300">
                <a:solidFill>
                  <a:srgbClr val="FF9900"/>
                </a:solidFill>
                <a:latin typeface="Overpass"/>
                <a:ea typeface="Overpass"/>
                <a:cs typeface="Overpass"/>
                <a:sym typeface="Overpass"/>
              </a:rPr>
              <a:t>Session 2 Students: 6qy5zpq</a:t>
            </a:r>
            <a:endParaRPr b="1" sz="3300">
              <a:solidFill>
                <a:srgbClr val="FF9900"/>
              </a:solidFill>
              <a:latin typeface="Overpass"/>
              <a:ea typeface="Overpass"/>
              <a:cs typeface="Overpass"/>
              <a:sym typeface="Overpas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1" name="Google Shape;171;p22"/>
          <p:cNvSpPr/>
          <p:nvPr/>
        </p:nvSpPr>
        <p:spPr>
          <a:xfrm>
            <a:off x="3561000" y="773300"/>
            <a:ext cx="5070000" cy="892800"/>
          </a:xfrm>
          <a:prstGeom prst="rect">
            <a:avLst/>
          </a:prstGeom>
          <a:noFill/>
          <a:ln>
            <a:noFill/>
          </a:ln>
        </p:spPr>
        <p:txBody>
          <a:bodyPr anchorCtr="0" anchor="t" bIns="0" lIns="0" spcFirstLastPara="1" rIns="28575" wrap="square" tIns="0">
            <a:noAutofit/>
          </a:bodyPr>
          <a:lstStyle/>
          <a:p>
            <a:pPr indent="0" lvl="0" marL="0" marR="0" rtl="0" algn="ctr">
              <a:lnSpc>
                <a:spcPct val="100000"/>
              </a:lnSpc>
              <a:spcBef>
                <a:spcPts val="0"/>
              </a:spcBef>
              <a:spcAft>
                <a:spcPts val="0"/>
              </a:spcAft>
              <a:buClr>
                <a:srgbClr val="000000"/>
              </a:buClr>
              <a:buSzPts val="7000"/>
              <a:buFont typeface="Arial"/>
              <a:buNone/>
            </a:pPr>
            <a:r>
              <a:rPr b="0" i="0" lang="en-US" sz="7000" u="none" cap="none" strike="noStrike">
                <a:solidFill>
                  <a:srgbClr val="FF7F00"/>
                </a:solidFill>
                <a:latin typeface="Arial"/>
                <a:ea typeface="Arial"/>
                <a:cs typeface="Arial"/>
                <a:sym typeface="Arial"/>
              </a:rPr>
              <a:t>Schedule</a:t>
            </a:r>
            <a:endParaRPr b="0" i="0" sz="7000" u="none" cap="none" strike="noStrike">
              <a:solidFill>
                <a:srgbClr val="FF7F00"/>
              </a:solidFill>
              <a:latin typeface="Arial"/>
              <a:ea typeface="Arial"/>
              <a:cs typeface="Arial"/>
              <a:sym typeface="Arial"/>
            </a:endParaRPr>
          </a:p>
        </p:txBody>
      </p:sp>
      <p:pic>
        <p:nvPicPr>
          <p:cNvPr id="172" name="Google Shape;172;p22"/>
          <p:cNvPicPr preferRelativeResize="0"/>
          <p:nvPr/>
        </p:nvPicPr>
        <p:blipFill rotWithShape="1">
          <a:blip r:embed="rId4">
            <a:alphaModFix/>
          </a:blip>
          <a:srcRect b="0" l="0" r="0" t="0"/>
          <a:stretch/>
        </p:blipFill>
        <p:spPr>
          <a:xfrm>
            <a:off x="3853400" y="773300"/>
            <a:ext cx="101933" cy="954050"/>
          </a:xfrm>
          <a:prstGeom prst="rect">
            <a:avLst/>
          </a:prstGeom>
          <a:noFill/>
          <a:ln>
            <a:noFill/>
          </a:ln>
        </p:spPr>
      </p:pic>
      <p:pic>
        <p:nvPicPr>
          <p:cNvPr id="173" name="Google Shape;173;p22"/>
          <p:cNvPicPr preferRelativeResize="0"/>
          <p:nvPr/>
        </p:nvPicPr>
        <p:blipFill rotWithShape="1">
          <a:blip r:embed="rId5">
            <a:alphaModFix/>
          </a:blip>
          <a:srcRect b="0" l="0" r="0" t="0"/>
          <a:stretch/>
        </p:blipFill>
        <p:spPr>
          <a:xfrm>
            <a:off x="8147061" y="773300"/>
            <a:ext cx="100614" cy="954050"/>
          </a:xfrm>
          <a:prstGeom prst="rect">
            <a:avLst/>
          </a:prstGeom>
          <a:noFill/>
          <a:ln>
            <a:noFill/>
          </a:ln>
        </p:spPr>
      </p:pic>
      <p:sp>
        <p:nvSpPr>
          <p:cNvPr id="174" name="Google Shape;174;p22"/>
          <p:cNvSpPr/>
          <p:nvPr/>
        </p:nvSpPr>
        <p:spPr>
          <a:xfrm>
            <a:off x="4171950" y="5733018"/>
            <a:ext cx="3975100" cy="896382"/>
          </a:xfrm>
          <a:prstGeom prst="rect">
            <a:avLst/>
          </a:prstGeom>
          <a:noFill/>
          <a:ln>
            <a:noFill/>
          </a:ln>
        </p:spPr>
        <p:txBody>
          <a:bodyPr anchorCtr="0" anchor="t" bIns="32125" lIns="64275" spcFirstLastPara="1" rIns="64275" wrap="square" tIns="321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5" name="Google Shape;175;p22"/>
          <p:cNvSpPr txBox="1"/>
          <p:nvPr/>
        </p:nvSpPr>
        <p:spPr>
          <a:xfrm>
            <a:off x="777240" y="2075688"/>
            <a:ext cx="10936224" cy="9540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en-US" sz="2800">
                <a:solidFill>
                  <a:schemeClr val="lt1"/>
                </a:solidFill>
                <a:latin typeface="Calibri"/>
                <a:ea typeface="Calibri"/>
                <a:cs typeface="Calibri"/>
                <a:sym typeface="Calibri"/>
              </a:rPr>
              <a:t>We are going to have online classes everyday where you are expected to be in the call for the full 2.5 hours.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US" sz="2800">
                <a:solidFill>
                  <a:schemeClr val="lt1"/>
                </a:solidFill>
                <a:latin typeface="Calibri"/>
                <a:ea typeface="Calibri"/>
                <a:cs typeface="Calibri"/>
                <a:sym typeface="Calibri"/>
              </a:rPr>
              <a:t>There will be small breaks and some time to stand up but we will be checking </a:t>
            </a:r>
            <a:r>
              <a:rPr lang="en-US" sz="2800">
                <a:solidFill>
                  <a:schemeClr val="lt1"/>
                </a:solidFill>
                <a:latin typeface="Calibri"/>
                <a:ea typeface="Calibri"/>
                <a:cs typeface="Calibri"/>
                <a:sym typeface="Calibri"/>
              </a:rPr>
              <a:t>attendance</a:t>
            </a:r>
            <a:r>
              <a:rPr lang="en-US" sz="2800">
                <a:solidFill>
                  <a:schemeClr val="lt1"/>
                </a:solidFill>
                <a:latin typeface="Calibri"/>
                <a:ea typeface="Calibri"/>
                <a:cs typeface="Calibri"/>
                <a:sym typeface="Calibri"/>
              </a:rPr>
              <a:t> 3 times per day</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US" sz="2800">
                <a:solidFill>
                  <a:schemeClr val="lt1"/>
                </a:solidFill>
                <a:latin typeface="Calibri"/>
                <a:ea typeface="Calibri"/>
                <a:cs typeface="Calibri"/>
                <a:sym typeface="Calibri"/>
              </a:rPr>
              <a:t>Session 1 will be in class from 1:00 PM to 3:30 PM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US" sz="2800">
                <a:solidFill>
                  <a:schemeClr val="lt1"/>
                </a:solidFill>
                <a:latin typeface="Calibri"/>
                <a:ea typeface="Calibri"/>
                <a:cs typeface="Calibri"/>
                <a:sym typeface="Calibri"/>
              </a:rPr>
              <a:t>Session 2 will be in class from 4:00 PM to 6:30 PM</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lang="en-US" sz="2800">
                <a:solidFill>
                  <a:schemeClr val="lt1"/>
                </a:solidFill>
                <a:latin typeface="Calibri"/>
                <a:ea typeface="Calibri"/>
                <a:cs typeface="Calibri"/>
                <a:sym typeface="Calibri"/>
              </a:rPr>
              <a:t>PLEASE LET ME KNOW IF THIS WON’T WORK FOR YOU ASAP!</a:t>
            </a:r>
            <a:endParaRPr sz="2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1" name="Google Shape;181;p23"/>
          <p:cNvSpPr/>
          <p:nvPr/>
        </p:nvSpPr>
        <p:spPr>
          <a:xfrm>
            <a:off x="2746800" y="732375"/>
            <a:ext cx="6698400" cy="892800"/>
          </a:xfrm>
          <a:prstGeom prst="rect">
            <a:avLst/>
          </a:prstGeom>
          <a:noFill/>
          <a:ln>
            <a:noFill/>
          </a:ln>
        </p:spPr>
        <p:txBody>
          <a:bodyPr anchorCtr="0" anchor="t" bIns="0" lIns="0" spcFirstLastPara="1" rIns="28575" wrap="square" tIns="0">
            <a:noAutofit/>
          </a:bodyPr>
          <a:lstStyle/>
          <a:p>
            <a:pPr indent="0" lvl="0" marL="25400" marR="0" rtl="0" algn="ctr">
              <a:lnSpc>
                <a:spcPct val="100000"/>
              </a:lnSpc>
              <a:spcBef>
                <a:spcPts val="0"/>
              </a:spcBef>
              <a:spcAft>
                <a:spcPts val="0"/>
              </a:spcAft>
              <a:buClr>
                <a:srgbClr val="000000"/>
              </a:buClr>
              <a:buSzPts val="7000"/>
              <a:buFont typeface="Arial"/>
              <a:buNone/>
            </a:pPr>
            <a:r>
              <a:rPr lang="en-US" sz="7000">
                <a:solidFill>
                  <a:srgbClr val="FF7F00"/>
                </a:solidFill>
              </a:rPr>
              <a:t>Attendance</a:t>
            </a:r>
            <a:endParaRPr b="0" i="0" sz="7000" u="none" cap="none" strike="noStrike">
              <a:solidFill>
                <a:srgbClr val="FF7F00"/>
              </a:solidFill>
              <a:latin typeface="Arial"/>
              <a:ea typeface="Arial"/>
              <a:cs typeface="Arial"/>
              <a:sym typeface="Arial"/>
            </a:endParaRPr>
          </a:p>
        </p:txBody>
      </p:sp>
      <p:pic>
        <p:nvPicPr>
          <p:cNvPr id="182" name="Google Shape;182;p23"/>
          <p:cNvPicPr preferRelativeResize="0"/>
          <p:nvPr/>
        </p:nvPicPr>
        <p:blipFill rotWithShape="1">
          <a:blip r:embed="rId4">
            <a:alphaModFix/>
          </a:blip>
          <a:srcRect b="0" l="0" r="0" t="0"/>
          <a:stretch/>
        </p:blipFill>
        <p:spPr>
          <a:xfrm>
            <a:off x="3604731" y="732382"/>
            <a:ext cx="92700" cy="1035900"/>
          </a:xfrm>
          <a:prstGeom prst="rect">
            <a:avLst/>
          </a:prstGeom>
          <a:noFill/>
          <a:ln>
            <a:noFill/>
          </a:ln>
        </p:spPr>
      </p:pic>
      <p:pic>
        <p:nvPicPr>
          <p:cNvPr id="183" name="Google Shape;183;p23"/>
          <p:cNvPicPr preferRelativeResize="0"/>
          <p:nvPr/>
        </p:nvPicPr>
        <p:blipFill rotWithShape="1">
          <a:blip r:embed="rId5">
            <a:alphaModFix/>
          </a:blip>
          <a:srcRect b="0" l="0" r="0" t="0"/>
          <a:stretch/>
        </p:blipFill>
        <p:spPr>
          <a:xfrm>
            <a:off x="8485188" y="732382"/>
            <a:ext cx="91500" cy="1035900"/>
          </a:xfrm>
          <a:prstGeom prst="rect">
            <a:avLst/>
          </a:prstGeom>
          <a:noFill/>
          <a:ln>
            <a:noFill/>
          </a:ln>
        </p:spPr>
      </p:pic>
      <p:sp>
        <p:nvSpPr>
          <p:cNvPr id="184" name="Google Shape;184;p23"/>
          <p:cNvSpPr/>
          <p:nvPr/>
        </p:nvSpPr>
        <p:spPr>
          <a:xfrm>
            <a:off x="4171950" y="5733018"/>
            <a:ext cx="3975100" cy="896382"/>
          </a:xfrm>
          <a:prstGeom prst="rect">
            <a:avLst/>
          </a:prstGeom>
          <a:noFill/>
          <a:ln>
            <a:noFill/>
          </a:ln>
        </p:spPr>
        <p:txBody>
          <a:bodyPr anchorCtr="0" anchor="t" bIns="32125" lIns="64275" spcFirstLastPara="1" rIns="64275" wrap="square" tIns="321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85" name="Google Shape;185;p23"/>
          <p:cNvSpPr txBox="1"/>
          <p:nvPr/>
        </p:nvSpPr>
        <p:spPr>
          <a:xfrm>
            <a:off x="777240" y="2075688"/>
            <a:ext cx="10936224" cy="31085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The right and privilege of attending West-MEC programs carries with it certain responsibilities on the part of both parents and students.  It is important that parents and students recognize the direct relationship that exists between program success and regular, punctual attendance.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Because attendance is a valued employability skill, both verified and unverified absences count towards student attendance totals.</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